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6" r:id="rId5"/>
    <p:sldId id="257" r:id="rId6"/>
    <p:sldId id="258" r:id="rId7"/>
    <p:sldId id="259" r:id="rId8"/>
    <p:sldId id="260" r:id="rId9"/>
    <p:sldId id="261" r:id="rId10"/>
    <p:sldId id="262" r:id="rId11"/>
    <p:sldId id="263" r:id="rId12"/>
    <p:sldId id="264" r:id="rId13"/>
    <p:sldId id="266" r:id="rId14"/>
    <p:sldId id="267" r:id="rId15"/>
    <p:sldId id="268" r:id="rId16"/>
    <p:sldId id="269" r:id="rId17"/>
    <p:sldId id="270" r:id="rId18"/>
    <p:sldId id="271"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9318" autoAdjust="0"/>
  </p:normalViewPr>
  <p:slideViewPr>
    <p:cSldViewPr snapToGrid="0">
      <p:cViewPr varScale="1">
        <p:scale>
          <a:sx n="67" d="100"/>
          <a:sy n="67" d="100"/>
        </p:scale>
        <p:origin x="6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FCD94C-FADF-4C85-8BB4-63E7604AAD5B}" type="datetimeFigureOut">
              <a:rPr lang="en-GB" smtClean="0"/>
              <a:t>18/02/2022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DA36AC-4DD1-45AE-8F06-0BBB38F93A3C}" type="slidenum">
              <a:rPr lang="en-GB" smtClean="0"/>
              <a:t>‹#›</a:t>
            </a:fld>
            <a:endParaRPr lang="en-GB"/>
          </a:p>
        </p:txBody>
      </p:sp>
    </p:spTree>
    <p:extLst>
      <p:ext uri="{BB962C8B-B14F-4D97-AF65-F5344CB8AC3E}">
        <p14:creationId xmlns:p14="http://schemas.microsoft.com/office/powerpoint/2010/main" val="424224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INTRODUCE YOURSELF AND THE SESSION</a:t>
            </a:r>
          </a:p>
        </p:txBody>
      </p:sp>
      <p:sp>
        <p:nvSpPr>
          <p:cNvPr id="4" name="Slide Number Placeholder 3"/>
          <p:cNvSpPr>
            <a:spLocks noGrp="1"/>
          </p:cNvSpPr>
          <p:nvPr>
            <p:ph type="sldNum" sz="quarter" idx="5"/>
          </p:nvPr>
        </p:nvSpPr>
        <p:spPr/>
        <p:txBody>
          <a:bodyPr/>
          <a:lstStyle/>
          <a:p>
            <a:fld id="{44DA36AC-4DD1-45AE-8F06-0BBB38F93A3C}" type="slidenum">
              <a:rPr lang="en-GB" smtClean="0"/>
              <a:t>1</a:t>
            </a:fld>
            <a:endParaRPr lang="en-GB"/>
          </a:p>
        </p:txBody>
      </p:sp>
    </p:spTree>
    <p:extLst>
      <p:ext uri="{BB962C8B-B14F-4D97-AF65-F5344CB8AC3E}">
        <p14:creationId xmlns:p14="http://schemas.microsoft.com/office/powerpoint/2010/main" val="621521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10</a:t>
            </a:fld>
            <a:endParaRPr lang="en-GB"/>
          </a:p>
        </p:txBody>
      </p:sp>
    </p:spTree>
    <p:extLst>
      <p:ext uri="{BB962C8B-B14F-4D97-AF65-F5344CB8AC3E}">
        <p14:creationId xmlns:p14="http://schemas.microsoft.com/office/powerpoint/2010/main" val="3301365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11</a:t>
            </a:fld>
            <a:endParaRPr lang="en-GB"/>
          </a:p>
        </p:txBody>
      </p:sp>
    </p:spTree>
    <p:extLst>
      <p:ext uri="{BB962C8B-B14F-4D97-AF65-F5344CB8AC3E}">
        <p14:creationId xmlns:p14="http://schemas.microsoft.com/office/powerpoint/2010/main" val="2012553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12</a:t>
            </a:fld>
            <a:endParaRPr lang="en-GB"/>
          </a:p>
        </p:txBody>
      </p:sp>
    </p:spTree>
    <p:extLst>
      <p:ext uri="{BB962C8B-B14F-4D97-AF65-F5344CB8AC3E}">
        <p14:creationId xmlns:p14="http://schemas.microsoft.com/office/powerpoint/2010/main" val="3804690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13</a:t>
            </a:fld>
            <a:endParaRPr lang="en-GB"/>
          </a:p>
        </p:txBody>
      </p:sp>
    </p:spTree>
    <p:extLst>
      <p:ext uri="{BB962C8B-B14F-4D97-AF65-F5344CB8AC3E}">
        <p14:creationId xmlns:p14="http://schemas.microsoft.com/office/powerpoint/2010/main" val="4213275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14</a:t>
            </a:fld>
            <a:endParaRPr lang="en-GB"/>
          </a:p>
        </p:txBody>
      </p:sp>
    </p:spTree>
    <p:extLst>
      <p:ext uri="{BB962C8B-B14F-4D97-AF65-F5344CB8AC3E}">
        <p14:creationId xmlns:p14="http://schemas.microsoft.com/office/powerpoint/2010/main" val="2297526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15</a:t>
            </a:fld>
            <a:endParaRPr lang="en-GB"/>
          </a:p>
        </p:txBody>
      </p:sp>
    </p:spTree>
    <p:extLst>
      <p:ext uri="{BB962C8B-B14F-4D97-AF65-F5344CB8AC3E}">
        <p14:creationId xmlns:p14="http://schemas.microsoft.com/office/powerpoint/2010/main" val="222931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42C0990-7014-465E-976D-4AEB171E1FCD}" type="slidenum">
              <a:rPr lang="en-GB" smtClean="0"/>
              <a:t>16</a:t>
            </a:fld>
            <a:endParaRPr lang="en-GB" dirty="0"/>
          </a:p>
        </p:txBody>
      </p:sp>
    </p:spTree>
    <p:extLst>
      <p:ext uri="{BB962C8B-B14F-4D97-AF65-F5344CB8AC3E}">
        <p14:creationId xmlns:p14="http://schemas.microsoft.com/office/powerpoint/2010/main" val="2273553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2</a:t>
            </a:fld>
            <a:endParaRPr lang="en-GB"/>
          </a:p>
        </p:txBody>
      </p:sp>
    </p:spTree>
    <p:extLst>
      <p:ext uri="{BB962C8B-B14F-4D97-AF65-F5344CB8AC3E}">
        <p14:creationId xmlns:p14="http://schemas.microsoft.com/office/powerpoint/2010/main" val="184244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3</a:t>
            </a:fld>
            <a:endParaRPr lang="en-GB"/>
          </a:p>
        </p:txBody>
      </p:sp>
    </p:spTree>
    <p:extLst>
      <p:ext uri="{BB962C8B-B14F-4D97-AF65-F5344CB8AC3E}">
        <p14:creationId xmlns:p14="http://schemas.microsoft.com/office/powerpoint/2010/main" val="614387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4</a:t>
            </a:fld>
            <a:endParaRPr lang="en-GB"/>
          </a:p>
        </p:txBody>
      </p:sp>
    </p:spTree>
    <p:extLst>
      <p:ext uri="{BB962C8B-B14F-4D97-AF65-F5344CB8AC3E}">
        <p14:creationId xmlns:p14="http://schemas.microsoft.com/office/powerpoint/2010/main" val="357207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5</a:t>
            </a:fld>
            <a:endParaRPr lang="en-GB"/>
          </a:p>
        </p:txBody>
      </p:sp>
    </p:spTree>
    <p:extLst>
      <p:ext uri="{BB962C8B-B14F-4D97-AF65-F5344CB8AC3E}">
        <p14:creationId xmlns:p14="http://schemas.microsoft.com/office/powerpoint/2010/main" val="103074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6</a:t>
            </a:fld>
            <a:endParaRPr lang="en-GB"/>
          </a:p>
        </p:txBody>
      </p:sp>
    </p:spTree>
    <p:extLst>
      <p:ext uri="{BB962C8B-B14F-4D97-AF65-F5344CB8AC3E}">
        <p14:creationId xmlns:p14="http://schemas.microsoft.com/office/powerpoint/2010/main" val="792909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7</a:t>
            </a:fld>
            <a:endParaRPr lang="en-GB"/>
          </a:p>
        </p:txBody>
      </p:sp>
    </p:spTree>
    <p:extLst>
      <p:ext uri="{BB962C8B-B14F-4D97-AF65-F5344CB8AC3E}">
        <p14:creationId xmlns:p14="http://schemas.microsoft.com/office/powerpoint/2010/main" val="346289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8</a:t>
            </a:fld>
            <a:endParaRPr lang="en-GB"/>
          </a:p>
        </p:txBody>
      </p:sp>
    </p:spTree>
    <p:extLst>
      <p:ext uri="{BB962C8B-B14F-4D97-AF65-F5344CB8AC3E}">
        <p14:creationId xmlns:p14="http://schemas.microsoft.com/office/powerpoint/2010/main" val="1738578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4DA36AC-4DD1-45AE-8F06-0BBB38F93A3C}" type="slidenum">
              <a:rPr lang="en-GB" smtClean="0"/>
              <a:t>9</a:t>
            </a:fld>
            <a:endParaRPr lang="en-GB"/>
          </a:p>
        </p:txBody>
      </p:sp>
    </p:spTree>
    <p:extLst>
      <p:ext uri="{BB962C8B-B14F-4D97-AF65-F5344CB8AC3E}">
        <p14:creationId xmlns:p14="http://schemas.microsoft.com/office/powerpoint/2010/main" val="3385613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11432"/>
            <a:ext cx="9144000" cy="2387600"/>
          </a:xfrm>
        </p:spPr>
        <p:txBody>
          <a:bodyPr anchor="b"/>
          <a:lstStyle>
            <a:lvl1pPr algn="ctr">
              <a:defRPr sz="6000"/>
            </a:lvl1pPr>
          </a:lstStyle>
          <a:p>
            <a:r>
              <a:rPr lang="en-US"/>
              <a:t>Click to edit Master title style</a:t>
            </a:r>
            <a:endParaRPr lang="en-GB" dirty="0"/>
          </a:p>
        </p:txBody>
      </p:sp>
      <p:sp>
        <p:nvSpPr>
          <p:cNvPr id="3" name="Subtitle 2"/>
          <p:cNvSpPr>
            <a:spLocks noGrp="1"/>
          </p:cNvSpPr>
          <p:nvPr>
            <p:ph type="subTitle" idx="1"/>
          </p:nvPr>
        </p:nvSpPr>
        <p:spPr>
          <a:xfrm>
            <a:off x="1524000" y="4498199"/>
            <a:ext cx="9144000" cy="14400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3838" y="184089"/>
            <a:ext cx="3229620" cy="1544600"/>
          </a:xfrm>
          <a:prstGeom prst="rect">
            <a:avLst/>
          </a:prstGeom>
        </p:spPr>
      </p:pic>
    </p:spTree>
    <p:extLst>
      <p:ext uri="{BB962C8B-B14F-4D97-AF65-F5344CB8AC3E}">
        <p14:creationId xmlns:p14="http://schemas.microsoft.com/office/powerpoint/2010/main" val="1690474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45960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bg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29172" y="365125"/>
            <a:ext cx="2628900" cy="5573096"/>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838200" y="365125"/>
            <a:ext cx="5358319" cy="55730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3067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41519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44383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4"/>
            <a:ext cx="10515600" cy="135951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62366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091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091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532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400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400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0484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28733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914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1750979"/>
            <a:ext cx="5186497" cy="41100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4592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29221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7959811"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771837"/>
            <a:ext cx="10515600" cy="417714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007812" y="286947"/>
            <a:ext cx="2935094" cy="1403741"/>
          </a:xfrm>
          <a:prstGeom prst="rect">
            <a:avLst/>
          </a:prstGeom>
        </p:spPr>
      </p:pic>
    </p:spTree>
    <p:extLst>
      <p:ext uri="{BB962C8B-B14F-4D97-AF65-F5344CB8AC3E}">
        <p14:creationId xmlns:p14="http://schemas.microsoft.com/office/powerpoint/2010/main" val="2740145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hiannon.Edwards3@nhs.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norfolkwaveneytraininghub@nhs.ne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norfolkwaveneytraininghub@nhs.ne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Rhiannon.Edwards3@nhs.net" TargetMode="External"/><Relationship Id="rId7" Type="http://schemas.openxmlformats.org/officeDocument/2006/relationships/hyperlink" Target="https://www.picserver.org/highway-signs2/t/thank-you.htm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10.jpg"/><Relationship Id="rId5" Type="http://schemas.openxmlformats.org/officeDocument/2006/relationships/image" Target="../media/image9.jpeg"/><Relationship Id="rId4" Type="http://schemas.openxmlformats.org/officeDocument/2006/relationships/hyperlink" Target="mailto:norfolkwaveneytraininghub@nhs.n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28132"/>
            <a:ext cx="9144000" cy="2088859"/>
          </a:xfrm>
        </p:spPr>
        <p:txBody>
          <a:bodyPr>
            <a:normAutofit/>
          </a:bodyPr>
          <a:lstStyle/>
          <a:p>
            <a:r>
              <a:rPr lang="en-GB" dirty="0"/>
              <a:t>General Practice Assistant Programme</a:t>
            </a:r>
          </a:p>
        </p:txBody>
      </p:sp>
      <p:sp>
        <p:nvSpPr>
          <p:cNvPr id="3" name="Subtitle 2"/>
          <p:cNvSpPr>
            <a:spLocks noGrp="1"/>
          </p:cNvSpPr>
          <p:nvPr>
            <p:ph type="subTitle" idx="1"/>
          </p:nvPr>
        </p:nvSpPr>
        <p:spPr/>
        <p:txBody>
          <a:bodyPr>
            <a:normAutofit fontScale="92500" lnSpcReduction="10000"/>
          </a:bodyPr>
          <a:lstStyle/>
          <a:p>
            <a:r>
              <a:rPr lang="en-GB" sz="2400" dirty="0">
                <a:latin typeface="Arial" panose="020B0604020202020204" pitchFamily="34" charset="0"/>
                <a:cs typeface="Arial" panose="020B0604020202020204" pitchFamily="34" charset="0"/>
              </a:rPr>
              <a:t>Contact: Rhiannon Edwards, Primary Care Transformation Workforce Officer</a:t>
            </a:r>
            <a:br>
              <a:rPr lang="en-GB" sz="2400" dirty="0">
                <a:solidFill>
                  <a:srgbClr val="005EB8"/>
                </a:solidFill>
                <a:latin typeface="Arial" panose="020B0604020202020204" pitchFamily="34" charset="0"/>
                <a:cs typeface="Arial" panose="020B0604020202020204" pitchFamily="34" charset="0"/>
              </a:rPr>
            </a:br>
            <a:r>
              <a:rPr lang="en-GB" sz="2400" dirty="0">
                <a:solidFill>
                  <a:srgbClr val="005EB8"/>
                </a:solidFill>
                <a:latin typeface="Arial" panose="020B0604020202020204" pitchFamily="34" charset="0"/>
                <a:cs typeface="Arial" panose="020B0604020202020204" pitchFamily="34" charset="0"/>
                <a:hlinkClick r:id="rId3"/>
              </a:rPr>
              <a:t>Rhiannon.Edwards3@nhs.net</a:t>
            </a:r>
            <a:br>
              <a:rPr lang="en-GB" sz="2400" dirty="0">
                <a:solidFill>
                  <a:srgbClr val="005EB8"/>
                </a:solidFill>
                <a:latin typeface="Arial" panose="020B0604020202020204" pitchFamily="34" charset="0"/>
                <a:cs typeface="Arial" panose="020B0604020202020204" pitchFamily="34" charset="0"/>
              </a:rPr>
            </a:br>
            <a:br>
              <a:rPr lang="en-GB" sz="2400" dirty="0">
                <a:solidFill>
                  <a:srgbClr val="005EB8"/>
                </a:solidFill>
                <a:latin typeface="Arial" panose="020B0604020202020204" pitchFamily="34" charset="0"/>
                <a:cs typeface="Arial" panose="020B0604020202020204" pitchFamily="34" charset="0"/>
              </a:rPr>
            </a:br>
            <a:r>
              <a:rPr lang="en-GB" sz="2400" dirty="0">
                <a:solidFill>
                  <a:srgbClr val="005EB8"/>
                </a:solidFill>
                <a:latin typeface="Arial" panose="020B0604020202020204" pitchFamily="34" charset="0"/>
                <a:cs typeface="Arial" panose="020B0604020202020204" pitchFamily="34" charset="0"/>
                <a:hlinkClick r:id="rId4"/>
              </a:rPr>
              <a:t>norfolkwaveneytraininghub@nhs.net</a:t>
            </a:r>
            <a:endParaRPr lang="en-GB" dirty="0"/>
          </a:p>
        </p:txBody>
      </p:sp>
    </p:spTree>
    <p:extLst>
      <p:ext uri="{BB962C8B-B14F-4D97-AF65-F5344CB8AC3E}">
        <p14:creationId xmlns:p14="http://schemas.microsoft.com/office/powerpoint/2010/main" val="1345466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Benefits of a GPA </a:t>
            </a:r>
          </a:p>
        </p:txBody>
      </p:sp>
      <p:sp>
        <p:nvSpPr>
          <p:cNvPr id="3" name="Content Placeholder 2"/>
          <p:cNvSpPr>
            <a:spLocks noGrp="1"/>
          </p:cNvSpPr>
          <p:nvPr>
            <p:ph idx="1"/>
          </p:nvPr>
        </p:nvSpPr>
        <p:spPr>
          <a:xfrm>
            <a:off x="333375" y="1605516"/>
            <a:ext cx="11506200" cy="4804809"/>
          </a:xfrm>
          <a:solidFill>
            <a:schemeClr val="accent1">
              <a:lumMod val="20000"/>
              <a:lumOff val="80000"/>
            </a:schemeClr>
          </a:solidFill>
        </p:spPr>
        <p:txBody>
          <a:bodyPr numCol="1">
            <a:normAutofit fontScale="92500" lnSpcReduction="10000"/>
          </a:bodyPr>
          <a:lstStyle/>
          <a:p>
            <a:pPr marL="0" indent="0">
              <a:lnSpc>
                <a:spcPct val="150000"/>
              </a:lnSpc>
              <a:buNone/>
            </a:pPr>
            <a:r>
              <a:rPr lang="en-GB" sz="2800" dirty="0">
                <a:latin typeface="Arial" panose="020B0604020202020204" pitchFamily="34" charset="0"/>
                <a:cs typeface="Arial" panose="020B0604020202020204" pitchFamily="34" charset="0"/>
              </a:rPr>
              <a:t>Evaluations undertaken across the country have demonstrated the following key benefits:</a:t>
            </a:r>
          </a:p>
          <a:p>
            <a:pPr marL="342900" indent="-342900">
              <a:lnSpc>
                <a:spcPct val="150000"/>
              </a:lnSpc>
              <a:buFont typeface="+mj-lt"/>
              <a:buAutoNum type="arabicPeriod"/>
            </a:pPr>
            <a:r>
              <a:rPr lang="en-GB" sz="2800" dirty="0">
                <a:latin typeface="Arial" panose="020B0604020202020204" pitchFamily="34" charset="0"/>
                <a:cs typeface="Arial" panose="020B0604020202020204" pitchFamily="34" charset="0"/>
              </a:rPr>
              <a:t>Improving the individual experience of care (patients/service users)</a:t>
            </a:r>
          </a:p>
          <a:p>
            <a:pPr marL="342900" indent="-342900">
              <a:lnSpc>
                <a:spcPct val="150000"/>
              </a:lnSpc>
              <a:buFont typeface="+mj-lt"/>
              <a:buAutoNum type="arabicPeriod"/>
            </a:pPr>
            <a:r>
              <a:rPr lang="en-GB" sz="2800" dirty="0">
                <a:latin typeface="Arial" panose="020B0604020202020204" pitchFamily="34" charset="0"/>
                <a:cs typeface="Arial" panose="020B0604020202020204" pitchFamily="34" charset="0"/>
              </a:rPr>
              <a:t>Improving the experience of providing care (staff/employer)</a:t>
            </a:r>
          </a:p>
          <a:p>
            <a:pPr marL="342900" indent="-342900">
              <a:lnSpc>
                <a:spcPct val="150000"/>
              </a:lnSpc>
              <a:buFont typeface="+mj-lt"/>
              <a:buAutoNum type="arabicPeriod"/>
            </a:pPr>
            <a:r>
              <a:rPr lang="en-GB" sz="2800" dirty="0">
                <a:latin typeface="Arial" panose="020B0604020202020204" pitchFamily="34" charset="0"/>
                <a:cs typeface="Arial" panose="020B0604020202020204" pitchFamily="34" charset="0"/>
              </a:rPr>
              <a:t>Improving population health</a:t>
            </a:r>
          </a:p>
          <a:p>
            <a:pPr marL="342900" indent="-342900">
              <a:lnSpc>
                <a:spcPct val="150000"/>
              </a:lnSpc>
              <a:buFont typeface="+mj-lt"/>
              <a:buAutoNum type="arabicPeriod"/>
            </a:pPr>
            <a:r>
              <a:rPr lang="en-GB" sz="2800" dirty="0">
                <a:latin typeface="Arial" panose="020B0604020202020204" pitchFamily="34" charset="0"/>
                <a:cs typeface="Arial" panose="020B0604020202020204" pitchFamily="34" charset="0"/>
              </a:rPr>
              <a:t>Reducing per capita cost of care</a:t>
            </a:r>
          </a:p>
          <a:p>
            <a:pPr>
              <a:lnSpc>
                <a:spcPct val="150000"/>
              </a:lnSpc>
            </a:pPr>
            <a:r>
              <a:rPr lang="en-GB" dirty="0">
                <a:latin typeface="Arial" panose="020B0604020202020204" pitchFamily="34" charset="0"/>
                <a:cs typeface="Arial" panose="020B0604020202020204" pitchFamily="34" charset="0"/>
              </a:rPr>
              <a:t>Evaluations ongoing and completed with each programme</a:t>
            </a:r>
            <a:endParaRPr lang="en-GB" sz="2800" dirty="0">
              <a:latin typeface="Arial" panose="020B0604020202020204" pitchFamily="34" charset="0"/>
              <a:cs typeface="Arial" panose="020B0604020202020204" pitchFamily="34" charset="0"/>
            </a:endParaRPr>
          </a:p>
          <a:p>
            <a:pPr lvl="0">
              <a:lnSpc>
                <a:spcPct val="150000"/>
              </a:lnSpc>
            </a:pPr>
            <a:endParaRPr lang="en-GB" dirty="0">
              <a:latin typeface="Arial" panose="020B0604020202020204" pitchFamily="34" charset="0"/>
              <a:cs typeface="Arial" panose="020B0604020202020204" pitchFamily="34" charset="0"/>
            </a:endParaRPr>
          </a:p>
          <a:p>
            <a:pPr lvl="0">
              <a:lnSpc>
                <a:spcPct val="150000"/>
              </a:lnSpc>
            </a:pPr>
            <a:endParaRPr lang="en-GB" dirty="0">
              <a:latin typeface="Arial" panose="020B0604020202020204" pitchFamily="34" charset="0"/>
              <a:cs typeface="Arial" panose="020B0604020202020204" pitchFamily="34" charset="0"/>
            </a:endParaRPr>
          </a:p>
          <a:p>
            <a:pPr lvl="0">
              <a:lnSpc>
                <a:spcPct val="150000"/>
              </a:lnSpc>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904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Applicant Requirements</a:t>
            </a:r>
          </a:p>
        </p:txBody>
      </p:sp>
      <p:sp>
        <p:nvSpPr>
          <p:cNvPr id="3" name="Content Placeholder 2"/>
          <p:cNvSpPr>
            <a:spLocks noGrp="1"/>
          </p:cNvSpPr>
          <p:nvPr>
            <p:ph idx="1"/>
          </p:nvPr>
        </p:nvSpPr>
        <p:spPr>
          <a:xfrm>
            <a:off x="333375" y="1605516"/>
            <a:ext cx="11506200" cy="4804809"/>
          </a:xfrm>
          <a:solidFill>
            <a:schemeClr val="accent1">
              <a:lumMod val="20000"/>
              <a:lumOff val="80000"/>
            </a:schemeClr>
          </a:solidFill>
        </p:spPr>
        <p:txBody>
          <a:bodyPr numCol="1">
            <a:normAutofit fontScale="92500"/>
          </a:bodyPr>
          <a:lstStyle/>
          <a:p>
            <a:pPr>
              <a:lnSpc>
                <a:spcPct val="150000"/>
              </a:lnSpc>
            </a:pPr>
            <a:r>
              <a:rPr lang="en-GB" sz="2800" dirty="0">
                <a:latin typeface="Arial" panose="020B0604020202020204" pitchFamily="34" charset="0"/>
                <a:cs typeface="Arial" panose="020B0604020202020204" pitchFamily="34" charset="0"/>
              </a:rPr>
              <a:t>be motivated to learn independently</a:t>
            </a:r>
          </a:p>
          <a:p>
            <a:pPr>
              <a:lnSpc>
                <a:spcPct val="150000"/>
              </a:lnSpc>
            </a:pPr>
            <a:r>
              <a:rPr lang="en-GB" sz="2800" dirty="0">
                <a:latin typeface="Arial" panose="020B0604020202020204" pitchFamily="34" charset="0"/>
                <a:cs typeface="Arial" panose="020B0604020202020204" pitchFamily="34" charset="0"/>
              </a:rPr>
              <a:t>have an enhanced level DBS and be able to provide evidence of this</a:t>
            </a:r>
          </a:p>
          <a:p>
            <a:pPr>
              <a:lnSpc>
                <a:spcPct val="150000"/>
              </a:lnSpc>
            </a:pPr>
            <a:r>
              <a:rPr lang="en-GB" sz="2800" dirty="0">
                <a:latin typeface="Arial" panose="020B0604020202020204" pitchFamily="34" charset="0"/>
                <a:cs typeface="Arial" panose="020B0604020202020204" pitchFamily="34" charset="0"/>
              </a:rPr>
              <a:t>able to commit to the 6 month programme (minimum of 1 day per week)</a:t>
            </a:r>
          </a:p>
          <a:p>
            <a:pPr>
              <a:lnSpc>
                <a:spcPct val="150000"/>
              </a:lnSpc>
            </a:pPr>
            <a:r>
              <a:rPr lang="en-GB" sz="2800" dirty="0">
                <a:latin typeface="Arial" panose="020B0604020202020204" pitchFamily="34" charset="0"/>
                <a:cs typeface="Arial" panose="020B0604020202020204" pitchFamily="34" charset="0"/>
              </a:rPr>
              <a:t>be competent in good patient care </a:t>
            </a:r>
          </a:p>
          <a:p>
            <a:pPr>
              <a:lnSpc>
                <a:spcPct val="150000"/>
              </a:lnSpc>
            </a:pPr>
            <a:r>
              <a:rPr lang="en-GB" sz="2800" dirty="0">
                <a:latin typeface="Arial" panose="020B0604020202020204" pitchFamily="34" charset="0"/>
                <a:cs typeface="Arial" panose="020B0604020202020204" pitchFamily="34" charset="0"/>
              </a:rPr>
              <a:t>take part in the mandatory evaluation process of the programme</a:t>
            </a:r>
          </a:p>
          <a:p>
            <a:pPr>
              <a:lnSpc>
                <a:spcPct val="150000"/>
              </a:lnSpc>
            </a:pPr>
            <a:r>
              <a:rPr lang="en-GB" sz="2800" dirty="0">
                <a:latin typeface="Arial" panose="020B0604020202020204" pitchFamily="34" charset="0"/>
                <a:cs typeface="Arial" panose="020B0604020202020204" pitchFamily="34" charset="0"/>
              </a:rPr>
              <a:t>be competent with use of IT</a:t>
            </a:r>
            <a:endParaRPr lang="en-GB" dirty="0">
              <a:latin typeface="Arial" panose="020B0604020202020204" pitchFamily="34" charset="0"/>
              <a:cs typeface="Arial" panose="020B0604020202020204" pitchFamily="34" charset="0"/>
            </a:endParaRPr>
          </a:p>
          <a:p>
            <a:pPr lvl="0">
              <a:lnSpc>
                <a:spcPct val="150000"/>
              </a:lnSpc>
            </a:pPr>
            <a:endParaRPr lang="en-GB" dirty="0">
              <a:latin typeface="Arial" panose="020B0604020202020204" pitchFamily="34" charset="0"/>
              <a:cs typeface="Arial" panose="020B0604020202020204" pitchFamily="34" charset="0"/>
            </a:endParaRPr>
          </a:p>
          <a:p>
            <a:pPr lvl="0">
              <a:lnSpc>
                <a:spcPct val="150000"/>
              </a:lnSpc>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5718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Practice Requirements</a:t>
            </a:r>
          </a:p>
        </p:txBody>
      </p:sp>
      <p:sp>
        <p:nvSpPr>
          <p:cNvPr id="3" name="Content Placeholder 2"/>
          <p:cNvSpPr>
            <a:spLocks noGrp="1"/>
          </p:cNvSpPr>
          <p:nvPr>
            <p:ph idx="1"/>
          </p:nvPr>
        </p:nvSpPr>
        <p:spPr>
          <a:xfrm>
            <a:off x="333375" y="1605516"/>
            <a:ext cx="11506200" cy="4804809"/>
          </a:xfrm>
          <a:solidFill>
            <a:schemeClr val="accent1">
              <a:lumMod val="20000"/>
              <a:lumOff val="80000"/>
            </a:schemeClr>
          </a:solidFill>
        </p:spPr>
        <p:txBody>
          <a:bodyPr numCol="1">
            <a:normAutofit fontScale="92500" lnSpcReduction="20000"/>
          </a:bodyPr>
          <a:lstStyle/>
          <a:p>
            <a:pPr>
              <a:lnSpc>
                <a:spcPct val="150000"/>
              </a:lnSpc>
            </a:pPr>
            <a:r>
              <a:rPr lang="en-GB" sz="2800" dirty="0">
                <a:latin typeface="Arial" panose="020B0604020202020204" pitchFamily="34" charset="0"/>
                <a:cs typeface="Arial" panose="020B0604020202020204" pitchFamily="34" charset="0"/>
              </a:rPr>
              <a:t>support completion of application and contracts, including confirmation of </a:t>
            </a:r>
            <a:r>
              <a:rPr lang="en-GB" sz="2800" u="sng" dirty="0">
                <a:latin typeface="Arial" panose="020B0604020202020204" pitchFamily="34" charset="0"/>
                <a:cs typeface="Arial" panose="020B0604020202020204" pitchFamily="34" charset="0"/>
              </a:rPr>
              <a:t>enhanced DBS check </a:t>
            </a:r>
            <a:r>
              <a:rPr lang="en-GB" sz="2800" dirty="0">
                <a:latin typeface="Arial" panose="020B0604020202020204" pitchFamily="34" charset="0"/>
                <a:cs typeface="Arial" panose="020B0604020202020204" pitchFamily="34" charset="0"/>
              </a:rPr>
              <a:t>for learner</a:t>
            </a:r>
          </a:p>
          <a:p>
            <a:pPr>
              <a:lnSpc>
                <a:spcPct val="150000"/>
              </a:lnSpc>
            </a:pPr>
            <a:r>
              <a:rPr lang="en-GB" sz="2800" dirty="0">
                <a:latin typeface="Arial" panose="020B0604020202020204" pitchFamily="34" charset="0"/>
                <a:cs typeface="Arial" panose="020B0604020202020204" pitchFamily="34" charset="0"/>
              </a:rPr>
              <a:t>assign two dedicated mentors to offer regular tutorials and guidance (half a day per week) to ensure the learner achieves the competency framework requirements.</a:t>
            </a:r>
          </a:p>
          <a:p>
            <a:pPr>
              <a:lnSpc>
                <a:spcPct val="150000"/>
              </a:lnSpc>
            </a:pPr>
            <a:r>
              <a:rPr lang="en-GB" sz="2800" dirty="0">
                <a:latin typeface="Arial" panose="020B0604020202020204" pitchFamily="34" charset="0"/>
                <a:cs typeface="Arial" panose="020B0604020202020204" pitchFamily="34" charset="0"/>
              </a:rPr>
              <a:t>review and sign off work uploaded to Sysco by the learner</a:t>
            </a:r>
          </a:p>
          <a:p>
            <a:pPr>
              <a:lnSpc>
                <a:spcPct val="150000"/>
              </a:lnSpc>
            </a:pPr>
            <a:r>
              <a:rPr lang="en-GB" sz="2800" dirty="0">
                <a:latin typeface="Arial" panose="020B0604020202020204" pitchFamily="34" charset="0"/>
                <a:cs typeface="Arial" panose="020B0604020202020204" pitchFamily="34" charset="0"/>
              </a:rPr>
              <a:t>take part in the mandatory evaluation process of the programme</a:t>
            </a:r>
          </a:p>
          <a:p>
            <a:pPr>
              <a:lnSpc>
                <a:spcPct val="150000"/>
              </a:lnSpc>
            </a:pPr>
            <a:r>
              <a:rPr lang="en-GB" sz="2800" dirty="0">
                <a:latin typeface="Arial" panose="020B0604020202020204" pitchFamily="34" charset="0"/>
                <a:cs typeface="Arial" panose="020B0604020202020204" pitchFamily="34" charset="0"/>
              </a:rPr>
              <a:t>provide 1:1 guidance and support to the learner as and when needed</a:t>
            </a:r>
            <a:endParaRPr lang="en-GB" dirty="0">
              <a:latin typeface="Arial" panose="020B0604020202020204" pitchFamily="34" charset="0"/>
              <a:cs typeface="Arial" panose="020B0604020202020204" pitchFamily="34" charset="0"/>
            </a:endParaRPr>
          </a:p>
          <a:p>
            <a:pPr lvl="0">
              <a:lnSpc>
                <a:spcPct val="150000"/>
              </a:lnSpc>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0801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 Available</a:t>
            </a:r>
          </a:p>
        </p:txBody>
      </p:sp>
      <p:sp>
        <p:nvSpPr>
          <p:cNvPr id="3" name="Content Placeholder 2"/>
          <p:cNvSpPr>
            <a:spLocks noGrp="1"/>
          </p:cNvSpPr>
          <p:nvPr>
            <p:ph idx="1"/>
          </p:nvPr>
        </p:nvSpPr>
        <p:spPr>
          <a:xfrm>
            <a:off x="333375" y="1605516"/>
            <a:ext cx="11506200" cy="4804809"/>
          </a:xfrm>
          <a:solidFill>
            <a:schemeClr val="accent1">
              <a:lumMod val="20000"/>
              <a:lumOff val="80000"/>
            </a:schemeClr>
          </a:solidFill>
        </p:spPr>
        <p:txBody>
          <a:bodyPr numCol="1">
            <a:normAutofit fontScale="55000" lnSpcReduction="20000"/>
          </a:bodyPr>
          <a:lstStyle/>
          <a:p>
            <a:pPr>
              <a:lnSpc>
                <a:spcPct val="150000"/>
              </a:lnSpc>
            </a:pPr>
            <a:r>
              <a:rPr lang="en-GB" sz="2800" dirty="0">
                <a:latin typeface="Arial" panose="020B0604020202020204" pitchFamily="34" charset="0"/>
                <a:cs typeface="Arial" panose="020B0604020202020204" pitchFamily="34" charset="0"/>
              </a:rPr>
              <a:t>Support available Monday – Friday 9am – 5pm</a:t>
            </a:r>
          </a:p>
          <a:p>
            <a:pPr>
              <a:lnSpc>
                <a:spcPct val="150000"/>
              </a:lnSpc>
            </a:pPr>
            <a:r>
              <a:rPr lang="en-GB" sz="2800" dirty="0">
                <a:latin typeface="Arial" panose="020B0604020202020204" pitchFamily="34" charset="0"/>
                <a:cs typeface="Arial" panose="020B0604020202020204" pitchFamily="34" charset="0"/>
              </a:rPr>
              <a:t>Support available via telephone, email or MS Teams</a:t>
            </a:r>
          </a:p>
          <a:p>
            <a:pPr>
              <a:lnSpc>
                <a:spcPct val="150000"/>
              </a:lnSpc>
            </a:pPr>
            <a:r>
              <a:rPr lang="en-GB" sz="2800" dirty="0">
                <a:latin typeface="Arial" panose="020B0604020202020204" pitchFamily="34" charset="0"/>
                <a:cs typeface="Arial" panose="020B0604020202020204" pitchFamily="34" charset="0"/>
              </a:rPr>
              <a:t>Provision of information and support tools</a:t>
            </a:r>
          </a:p>
          <a:p>
            <a:pPr>
              <a:lnSpc>
                <a:spcPct val="150000"/>
              </a:lnSpc>
            </a:pPr>
            <a:r>
              <a:rPr lang="en-GB" sz="2800" dirty="0">
                <a:latin typeface="Arial" panose="020B0604020202020204" pitchFamily="34" charset="0"/>
                <a:cs typeface="Arial" panose="020B0604020202020204" pitchFamily="34" charset="0"/>
              </a:rPr>
              <a:t>Holding of information relating to each learner and Practice</a:t>
            </a:r>
          </a:p>
          <a:p>
            <a:pPr>
              <a:lnSpc>
                <a:spcPct val="150000"/>
              </a:lnSpc>
            </a:pPr>
            <a:r>
              <a:rPr lang="en-GB" sz="2800" dirty="0">
                <a:latin typeface="Arial" panose="020B0604020202020204" pitchFamily="34" charset="0"/>
                <a:cs typeface="Arial" panose="020B0604020202020204" pitchFamily="34" charset="0"/>
              </a:rPr>
              <a:t>Provision of documentation and contracts</a:t>
            </a:r>
          </a:p>
          <a:p>
            <a:pPr>
              <a:lnSpc>
                <a:spcPct val="150000"/>
              </a:lnSpc>
            </a:pPr>
            <a:r>
              <a:rPr lang="en-GB" sz="2800" dirty="0">
                <a:latin typeface="Arial" panose="020B0604020202020204" pitchFamily="34" charset="0"/>
                <a:cs typeface="Arial" panose="020B0604020202020204" pitchFamily="34" charset="0"/>
              </a:rPr>
              <a:t>Liaison with and feedback to Health Education England </a:t>
            </a:r>
          </a:p>
          <a:p>
            <a:pPr>
              <a:lnSpc>
                <a:spcPct val="150000"/>
              </a:lnSpc>
            </a:pPr>
            <a:r>
              <a:rPr lang="en-GB" sz="2800" dirty="0">
                <a:latin typeface="Arial" panose="020B0604020202020204" pitchFamily="34" charset="0"/>
                <a:cs typeface="Arial" panose="020B0604020202020204" pitchFamily="34" charset="0"/>
              </a:rPr>
              <a:t>Provision of monthly peer support groups for learners</a:t>
            </a:r>
          </a:p>
          <a:p>
            <a:pPr>
              <a:lnSpc>
                <a:spcPct val="150000"/>
              </a:lnSpc>
            </a:pPr>
            <a:r>
              <a:rPr lang="en-GB" sz="2800" dirty="0">
                <a:latin typeface="Arial" panose="020B0604020202020204" pitchFamily="34" charset="0"/>
                <a:cs typeface="Arial" panose="020B0604020202020204" pitchFamily="34" charset="0"/>
              </a:rPr>
              <a:t>Provision of a WhatsApp group for learners</a:t>
            </a:r>
          </a:p>
          <a:p>
            <a:pPr>
              <a:lnSpc>
                <a:spcPct val="150000"/>
              </a:lnSpc>
            </a:pPr>
            <a:r>
              <a:rPr lang="en-GB" sz="2800" dirty="0">
                <a:latin typeface="Arial" panose="020B0604020202020204" pitchFamily="34" charset="0"/>
                <a:cs typeface="Arial" panose="020B0604020202020204" pitchFamily="34" charset="0"/>
              </a:rPr>
              <a:t>Provision of a monthly drop in session for GP Mentors and Managers</a:t>
            </a:r>
          </a:p>
          <a:p>
            <a:pPr>
              <a:lnSpc>
                <a:spcPct val="150000"/>
              </a:lnSpc>
            </a:pPr>
            <a:r>
              <a:rPr lang="en-GB" sz="2800" dirty="0">
                <a:latin typeface="Arial" panose="020B0604020202020204" pitchFamily="34" charset="0"/>
                <a:cs typeface="Arial" panose="020B0604020202020204" pitchFamily="34" charset="0"/>
              </a:rPr>
              <a:t>Regular reporting to Health Education England</a:t>
            </a:r>
          </a:p>
          <a:p>
            <a:pPr marL="0" indent="0">
              <a:lnSpc>
                <a:spcPct val="150000"/>
              </a:lnSpc>
              <a:buNone/>
            </a:pPr>
            <a:r>
              <a:rPr lang="en-GB" sz="2800" u="sng" dirty="0">
                <a:solidFill>
                  <a:srgbClr val="005EB8"/>
                </a:solidFill>
                <a:latin typeface="Arial" panose="020B0604020202020204" pitchFamily="34" charset="0"/>
                <a:cs typeface="Arial" panose="020B0604020202020204" pitchFamily="34" charset="0"/>
              </a:rPr>
              <a:t>Do also contact your local Training Hub for support and advice</a:t>
            </a:r>
            <a:endParaRPr lang="en-GB" sz="2800" u="sng" dirty="0">
              <a:solidFill>
                <a:srgbClr val="005EB8"/>
              </a:solidFill>
            </a:endParaRPr>
          </a:p>
        </p:txBody>
      </p:sp>
    </p:spTree>
    <p:extLst>
      <p:ext uri="{BB962C8B-B14F-4D97-AF65-F5344CB8AC3E}">
        <p14:creationId xmlns:p14="http://schemas.microsoft.com/office/powerpoint/2010/main" val="993257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Costs</a:t>
            </a:r>
          </a:p>
        </p:txBody>
      </p:sp>
      <p:sp>
        <p:nvSpPr>
          <p:cNvPr id="3" name="Content Placeholder 2"/>
          <p:cNvSpPr>
            <a:spLocks noGrp="1"/>
          </p:cNvSpPr>
          <p:nvPr>
            <p:ph idx="1"/>
          </p:nvPr>
        </p:nvSpPr>
        <p:spPr>
          <a:xfrm>
            <a:off x="333375" y="1605516"/>
            <a:ext cx="11506200" cy="4804809"/>
          </a:xfrm>
          <a:solidFill>
            <a:schemeClr val="accent1">
              <a:lumMod val="20000"/>
              <a:lumOff val="80000"/>
            </a:schemeClr>
          </a:solidFill>
        </p:spPr>
        <p:txBody>
          <a:bodyPr numCol="1">
            <a:normAutofit/>
          </a:bodyPr>
          <a:lstStyle/>
          <a:p>
            <a:pPr>
              <a:lnSpc>
                <a:spcPct val="114000"/>
              </a:lnSpc>
            </a:pPr>
            <a:r>
              <a:rPr lang="en-GB" sz="2800" dirty="0">
                <a:latin typeface="Arial" panose="020B0604020202020204" pitchFamily="34" charset="0"/>
                <a:cs typeface="Arial" panose="020B0604020202020204" pitchFamily="34" charset="0"/>
              </a:rPr>
              <a:t>There are </a:t>
            </a:r>
            <a:r>
              <a:rPr lang="en-GB" sz="2800" u="sng" dirty="0">
                <a:latin typeface="Arial" panose="020B0604020202020204" pitchFamily="34" charset="0"/>
                <a:cs typeface="Arial" panose="020B0604020202020204" pitchFamily="34" charset="0"/>
              </a:rPr>
              <a:t>no</a:t>
            </a:r>
            <a:r>
              <a:rPr lang="en-GB" sz="2800" dirty="0">
                <a:latin typeface="Arial" panose="020B0604020202020204" pitchFamily="34" charset="0"/>
                <a:cs typeface="Arial" panose="020B0604020202020204" pitchFamily="34" charset="0"/>
              </a:rPr>
              <a:t> costs to the learners for undertaking this programme.</a:t>
            </a:r>
          </a:p>
          <a:p>
            <a:pPr>
              <a:lnSpc>
                <a:spcPct val="114000"/>
              </a:lnSpc>
            </a:pPr>
            <a:r>
              <a:rPr lang="en-GB" sz="2800" dirty="0">
                <a:latin typeface="Arial" panose="020B0604020202020204" pitchFamily="34" charset="0"/>
                <a:cs typeface="Arial" panose="020B0604020202020204" pitchFamily="34" charset="0"/>
              </a:rPr>
              <a:t>Practices are awarded </a:t>
            </a:r>
            <a:r>
              <a:rPr lang="en-GB" sz="2800" b="1" dirty="0">
                <a:latin typeface="Arial" panose="020B0604020202020204" pitchFamily="34" charset="0"/>
                <a:cs typeface="Arial" panose="020B0604020202020204" pitchFamily="34" charset="0"/>
              </a:rPr>
              <a:t>£1,700 </a:t>
            </a:r>
            <a:r>
              <a:rPr lang="en-GB" sz="2800" dirty="0">
                <a:latin typeface="Arial" panose="020B0604020202020204" pitchFamily="34" charset="0"/>
                <a:cs typeface="Arial" panose="020B0604020202020204" pitchFamily="34" charset="0"/>
              </a:rPr>
              <a:t>per learner upon completion of programme</a:t>
            </a:r>
          </a:p>
          <a:p>
            <a:pPr>
              <a:lnSpc>
                <a:spcPct val="114000"/>
              </a:lnSpc>
            </a:pPr>
            <a:r>
              <a:rPr lang="en-GB" sz="2800" dirty="0">
                <a:latin typeface="Arial" panose="020B0604020202020204" pitchFamily="34" charset="0"/>
                <a:cs typeface="Arial" panose="020B0604020202020204" pitchFamily="34" charset="0"/>
              </a:rPr>
              <a:t>Further </a:t>
            </a:r>
            <a:r>
              <a:rPr lang="en-GB" sz="2800" b="1" dirty="0">
                <a:latin typeface="Arial" panose="020B0604020202020204" pitchFamily="34" charset="0"/>
                <a:cs typeface="Arial" panose="020B0604020202020204" pitchFamily="34" charset="0"/>
              </a:rPr>
              <a:t>£420 </a:t>
            </a:r>
            <a:r>
              <a:rPr lang="en-GB" sz="2800" dirty="0">
                <a:latin typeface="Arial" panose="020B0604020202020204" pitchFamily="34" charset="0"/>
                <a:cs typeface="Arial" panose="020B0604020202020204" pitchFamily="34" charset="0"/>
              </a:rPr>
              <a:t>in acknowledgement of clinical time spent mentoring and marking</a:t>
            </a:r>
          </a:p>
          <a:p>
            <a:pPr>
              <a:lnSpc>
                <a:spcPct val="114000"/>
              </a:lnSpc>
            </a:pPr>
            <a:r>
              <a:rPr lang="en-GB" sz="2800" dirty="0">
                <a:latin typeface="Arial" panose="020B0604020202020204" pitchFamily="34" charset="0"/>
                <a:cs typeface="Arial" panose="020B0604020202020204" pitchFamily="34" charset="0"/>
              </a:rPr>
              <a:t>Monies can be utilised for additional training costs, i.e. phlebotomy training </a:t>
            </a:r>
          </a:p>
          <a:p>
            <a:pPr>
              <a:lnSpc>
                <a:spcPct val="114000"/>
              </a:lnSpc>
            </a:pPr>
            <a:r>
              <a:rPr lang="en-GB" sz="2800" dirty="0">
                <a:latin typeface="Arial" panose="020B0604020202020204" pitchFamily="34" charset="0"/>
                <a:cs typeface="Arial" panose="020B0604020202020204" pitchFamily="34" charset="0"/>
              </a:rPr>
              <a:t>Invoice </a:t>
            </a:r>
            <a:r>
              <a:rPr lang="en-GB" sz="2800" u="sng" dirty="0">
                <a:latin typeface="Arial" panose="020B0604020202020204" pitchFamily="34" charset="0"/>
                <a:cs typeface="Arial" panose="020B0604020202020204" pitchFamily="34" charset="0"/>
              </a:rPr>
              <a:t>after</a:t>
            </a:r>
            <a:r>
              <a:rPr lang="en-GB" sz="2800" dirty="0">
                <a:latin typeface="Arial" panose="020B0604020202020204" pitchFamily="34" charset="0"/>
                <a:cs typeface="Arial" panose="020B0604020202020204" pitchFamily="34" charset="0"/>
              </a:rPr>
              <a:t> completion and participation in both evaluations</a:t>
            </a:r>
          </a:p>
        </p:txBody>
      </p:sp>
    </p:spTree>
    <p:extLst>
      <p:ext uri="{BB962C8B-B14F-4D97-AF65-F5344CB8AC3E}">
        <p14:creationId xmlns:p14="http://schemas.microsoft.com/office/powerpoint/2010/main" val="1314409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Timeline of Events</a:t>
            </a:r>
          </a:p>
        </p:txBody>
      </p:sp>
      <p:graphicFrame>
        <p:nvGraphicFramePr>
          <p:cNvPr id="6" name="Table 5">
            <a:extLst>
              <a:ext uri="{FF2B5EF4-FFF2-40B4-BE49-F238E27FC236}">
                <a16:creationId xmlns:a16="http://schemas.microsoft.com/office/drawing/2014/main" id="{F1E5D0EA-B6F2-427F-89B9-1AFAF9E65A84}"/>
              </a:ext>
            </a:extLst>
          </p:cNvPr>
          <p:cNvGraphicFramePr>
            <a:graphicFrameLocks noGrp="1"/>
          </p:cNvGraphicFramePr>
          <p:nvPr>
            <p:extLst>
              <p:ext uri="{D42A27DB-BD31-4B8C-83A1-F6EECF244321}">
                <p14:modId xmlns:p14="http://schemas.microsoft.com/office/powerpoint/2010/main" val="1905066476"/>
              </p:ext>
            </p:extLst>
          </p:nvPr>
        </p:nvGraphicFramePr>
        <p:xfrm>
          <a:off x="0" y="1350335"/>
          <a:ext cx="12191999" cy="5507667"/>
        </p:xfrm>
        <a:graphic>
          <a:graphicData uri="http://schemas.openxmlformats.org/drawingml/2006/table">
            <a:tbl>
              <a:tblPr firstRow="1" bandRow="1">
                <a:tableStyleId>{5C22544A-7EE6-4342-B048-85BDC9FD1C3A}</a:tableStyleId>
              </a:tblPr>
              <a:tblGrid>
                <a:gridCol w="2330684">
                  <a:extLst>
                    <a:ext uri="{9D8B030D-6E8A-4147-A177-3AD203B41FA5}">
                      <a16:colId xmlns:a16="http://schemas.microsoft.com/office/drawing/2014/main" val="4247998975"/>
                    </a:ext>
                  </a:extLst>
                </a:gridCol>
                <a:gridCol w="2783358">
                  <a:extLst>
                    <a:ext uri="{9D8B030D-6E8A-4147-A177-3AD203B41FA5}">
                      <a16:colId xmlns:a16="http://schemas.microsoft.com/office/drawing/2014/main" val="3803654750"/>
                    </a:ext>
                  </a:extLst>
                </a:gridCol>
                <a:gridCol w="7077957">
                  <a:extLst>
                    <a:ext uri="{9D8B030D-6E8A-4147-A177-3AD203B41FA5}">
                      <a16:colId xmlns:a16="http://schemas.microsoft.com/office/drawing/2014/main" val="2942579532"/>
                    </a:ext>
                  </a:extLst>
                </a:gridCol>
              </a:tblGrid>
              <a:tr h="383334">
                <a:tc>
                  <a:txBody>
                    <a:bodyPr/>
                    <a:lstStyle/>
                    <a:p>
                      <a:r>
                        <a:rPr lang="en-GB" dirty="0">
                          <a:latin typeface="Arial" panose="020B0604020202020204" pitchFamily="34" charset="0"/>
                          <a:cs typeface="Arial" panose="020B0604020202020204" pitchFamily="34" charset="0"/>
                        </a:rPr>
                        <a:t>Deadline</a:t>
                      </a:r>
                    </a:p>
                  </a:txBody>
                  <a:tcPr/>
                </a:tc>
                <a:tc>
                  <a:txBody>
                    <a:bodyPr/>
                    <a:lstStyle/>
                    <a:p>
                      <a:r>
                        <a:rPr lang="en-GB" dirty="0">
                          <a:latin typeface="Arial" panose="020B0604020202020204" pitchFamily="34" charset="0"/>
                          <a:cs typeface="Arial" panose="020B0604020202020204" pitchFamily="34" charset="0"/>
                        </a:rPr>
                        <a:t>Event</a:t>
                      </a:r>
                    </a:p>
                  </a:txBody>
                  <a:tcPr/>
                </a:tc>
                <a:tc>
                  <a:txBody>
                    <a:bodyPr/>
                    <a:lstStyle/>
                    <a:p>
                      <a:r>
                        <a:rPr lang="en-GB" dirty="0">
                          <a:latin typeface="Arial" panose="020B0604020202020204" pitchFamily="34" charset="0"/>
                          <a:cs typeface="Arial" panose="020B0604020202020204" pitchFamily="34" charset="0"/>
                        </a:rPr>
                        <a:t>Description</a:t>
                      </a:r>
                    </a:p>
                  </a:txBody>
                  <a:tcPr/>
                </a:tc>
                <a:extLst>
                  <a:ext uri="{0D108BD9-81ED-4DB2-BD59-A6C34878D82A}">
                    <a16:rowId xmlns:a16="http://schemas.microsoft.com/office/drawing/2014/main" val="4168156560"/>
                  </a:ext>
                </a:extLst>
              </a:tr>
              <a:tr h="543056">
                <a:tc>
                  <a:txBody>
                    <a:bodyPr/>
                    <a:lstStyle/>
                    <a:p>
                      <a:r>
                        <a:rPr lang="en-GB" sz="1400" b="1" dirty="0">
                          <a:latin typeface="Arial" panose="020B0604020202020204" pitchFamily="34" charset="0"/>
                          <a:cs typeface="Arial" panose="020B0604020202020204" pitchFamily="34" charset="0"/>
                        </a:rPr>
                        <a:t>Thursday 17</a:t>
                      </a:r>
                      <a:r>
                        <a:rPr lang="en-GB" sz="1400" b="1" baseline="30000" dirty="0">
                          <a:latin typeface="Arial" panose="020B0604020202020204" pitchFamily="34" charset="0"/>
                          <a:cs typeface="Arial" panose="020B0604020202020204" pitchFamily="34" charset="0"/>
                        </a:rPr>
                        <a:t>th</a:t>
                      </a:r>
                      <a:r>
                        <a:rPr lang="en-GB" sz="1400" b="1" dirty="0">
                          <a:latin typeface="Arial" panose="020B0604020202020204" pitchFamily="34" charset="0"/>
                          <a:cs typeface="Arial" panose="020B0604020202020204" pitchFamily="34" charset="0"/>
                        </a:rPr>
                        <a:t> February 2022</a:t>
                      </a:r>
                    </a:p>
                  </a:txBody>
                  <a:tcPr anchor="ctr"/>
                </a:tc>
                <a:tc>
                  <a:txBody>
                    <a:bodyPr/>
                    <a:lstStyle/>
                    <a:p>
                      <a:r>
                        <a:rPr lang="en-GB" sz="1400" b="1" dirty="0">
                          <a:latin typeface="Arial" panose="020B0604020202020204" pitchFamily="34" charset="0"/>
                          <a:cs typeface="Arial" panose="020B0604020202020204" pitchFamily="34" charset="0"/>
                        </a:rPr>
                        <a:t>Online Webinar</a:t>
                      </a:r>
                    </a:p>
                  </a:txBody>
                  <a:tcPr anchor="ctr"/>
                </a:tc>
                <a:tc>
                  <a:txBody>
                    <a:bodyPr/>
                    <a:lstStyle/>
                    <a:p>
                      <a:r>
                        <a:rPr lang="en-GB" sz="1100" dirty="0">
                          <a:latin typeface="Arial" panose="020B0604020202020204" pitchFamily="34" charset="0"/>
                          <a:cs typeface="Arial" panose="020B0604020202020204" pitchFamily="34" charset="0"/>
                        </a:rPr>
                        <a:t>MS Teams event hosted by Norfolk &amp; Waveney Training Hub presenting information regarding the GPA Programme and an opportunity for questions.</a:t>
                      </a:r>
                    </a:p>
                  </a:txBody>
                  <a:tcPr anchor="ctr"/>
                </a:tc>
                <a:extLst>
                  <a:ext uri="{0D108BD9-81ED-4DB2-BD59-A6C34878D82A}">
                    <a16:rowId xmlns:a16="http://schemas.microsoft.com/office/drawing/2014/main" val="1179706083"/>
                  </a:ext>
                </a:extLst>
              </a:tr>
              <a:tr h="622918">
                <a:tc>
                  <a:txBody>
                    <a:bodyPr/>
                    <a:lstStyle/>
                    <a:p>
                      <a:r>
                        <a:rPr lang="en-GB" sz="1400" b="1" dirty="0">
                          <a:solidFill>
                            <a:schemeClr val="tx1"/>
                          </a:solidFill>
                          <a:latin typeface="Arial" panose="020B0604020202020204" pitchFamily="34" charset="0"/>
                          <a:cs typeface="Arial" panose="020B0604020202020204" pitchFamily="34" charset="0"/>
                        </a:rPr>
                        <a:t>Thursday 24</a:t>
                      </a:r>
                      <a:r>
                        <a:rPr lang="en-GB" sz="1400" b="1" baseline="30000" dirty="0">
                          <a:solidFill>
                            <a:schemeClr val="tx1"/>
                          </a:solidFill>
                          <a:latin typeface="Arial" panose="020B0604020202020204" pitchFamily="34" charset="0"/>
                          <a:cs typeface="Arial" panose="020B0604020202020204" pitchFamily="34" charset="0"/>
                        </a:rPr>
                        <a:t>th</a:t>
                      </a:r>
                      <a:r>
                        <a:rPr lang="en-GB" sz="1400" b="1" dirty="0">
                          <a:solidFill>
                            <a:schemeClr val="tx1"/>
                          </a:solidFill>
                          <a:latin typeface="Arial" panose="020B0604020202020204" pitchFamily="34" charset="0"/>
                          <a:cs typeface="Arial" panose="020B0604020202020204" pitchFamily="34" charset="0"/>
                        </a:rPr>
                        <a:t> February 2022 – 10:00am</a:t>
                      </a:r>
                    </a:p>
                  </a:txBody>
                  <a:tcPr anchor="ctr"/>
                </a:tc>
                <a:tc>
                  <a:txBody>
                    <a:bodyPr/>
                    <a:lstStyle/>
                    <a:p>
                      <a:r>
                        <a:rPr lang="en-GB" sz="1400" b="1" dirty="0">
                          <a:latin typeface="Arial" panose="020B0604020202020204" pitchFamily="34" charset="0"/>
                          <a:cs typeface="Arial" panose="020B0604020202020204" pitchFamily="34" charset="0"/>
                        </a:rPr>
                        <a:t>Deadline for submitting GPA</a:t>
                      </a:r>
                      <a:r>
                        <a:rPr lang="en-GB" sz="1400" b="1" baseline="0" dirty="0">
                          <a:latin typeface="Arial" panose="020B0604020202020204" pitchFamily="34" charset="0"/>
                          <a:cs typeface="Arial" panose="020B0604020202020204" pitchFamily="34" charset="0"/>
                        </a:rPr>
                        <a:t> Application Forms</a:t>
                      </a:r>
                      <a:endParaRPr lang="en-GB" sz="1400" b="1" dirty="0">
                        <a:latin typeface="Arial" panose="020B0604020202020204" pitchFamily="34" charset="0"/>
                        <a:cs typeface="Arial" panose="020B0604020202020204" pitchFamily="34" charset="0"/>
                      </a:endParaRPr>
                    </a:p>
                  </a:txBody>
                  <a:tcPr anchor="ctr"/>
                </a:tc>
                <a:tc>
                  <a:txBody>
                    <a:bodyPr/>
                    <a:lstStyle/>
                    <a:p>
                      <a:r>
                        <a:rPr lang="en-GB" sz="1100" dirty="0">
                          <a:latin typeface="Arial" panose="020B0604020202020204" pitchFamily="34" charset="0"/>
                          <a:cs typeface="Arial" panose="020B0604020202020204" pitchFamily="34" charset="0"/>
                        </a:rPr>
                        <a:t>Application forms must be completed by the Practice/Business Managers in conjunction</a:t>
                      </a:r>
                      <a:r>
                        <a:rPr lang="en-GB" sz="1100" baseline="0" dirty="0">
                          <a:latin typeface="Arial" panose="020B0604020202020204" pitchFamily="34" charset="0"/>
                          <a:cs typeface="Arial" panose="020B0604020202020204" pitchFamily="34" charset="0"/>
                        </a:rPr>
                        <a:t> with the GPA Applicant and GP Mentor and submitted to </a:t>
                      </a:r>
                      <a:r>
                        <a:rPr lang="en-GB" sz="1100" baseline="0" dirty="0">
                          <a:latin typeface="Arial" panose="020B0604020202020204" pitchFamily="34" charset="0"/>
                          <a:cs typeface="Arial" panose="020B0604020202020204" pitchFamily="34" charset="0"/>
                          <a:hlinkClick r:id="rId3"/>
                        </a:rPr>
                        <a:t>norfolkwaveneytraininghub@nhs.net</a:t>
                      </a:r>
                      <a:r>
                        <a:rPr lang="en-GB" sz="1100" baseline="0" dirty="0">
                          <a:latin typeface="Arial" panose="020B0604020202020204" pitchFamily="34" charset="0"/>
                          <a:cs typeface="Arial" panose="020B0604020202020204" pitchFamily="34" charset="0"/>
                        </a:rPr>
                        <a:t> </a:t>
                      </a:r>
                    </a:p>
                    <a:p>
                      <a:r>
                        <a:rPr lang="en-GB" sz="1100" i="1" baseline="0" dirty="0">
                          <a:latin typeface="Arial" panose="020B0604020202020204" pitchFamily="34" charset="0"/>
                          <a:cs typeface="Arial" panose="020B0604020202020204" pitchFamily="34" charset="0"/>
                        </a:rPr>
                        <a:t>For Practices outside of Norfolk &amp; Waveney, please ensure your local Training Hub is copied into your email.</a:t>
                      </a:r>
                      <a:endParaRPr lang="en-GB" sz="1100" i="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550815828"/>
                  </a:ext>
                </a:extLst>
              </a:tr>
              <a:tr h="622918">
                <a:tc>
                  <a:txBody>
                    <a:bodyPr/>
                    <a:lstStyle/>
                    <a:p>
                      <a:r>
                        <a:rPr lang="en-GB" sz="1400" b="1" dirty="0">
                          <a:solidFill>
                            <a:schemeClr val="tx1"/>
                          </a:solidFill>
                          <a:latin typeface="Arial" panose="020B0604020202020204" pitchFamily="34" charset="0"/>
                          <a:cs typeface="Arial" panose="020B0604020202020204" pitchFamily="34" charset="0"/>
                        </a:rPr>
                        <a:t>W/C 28</a:t>
                      </a:r>
                      <a:r>
                        <a:rPr lang="en-GB" sz="1400" b="1" baseline="30000" dirty="0">
                          <a:solidFill>
                            <a:schemeClr val="tx1"/>
                          </a:solidFill>
                          <a:latin typeface="Arial" panose="020B0604020202020204" pitchFamily="34" charset="0"/>
                          <a:cs typeface="Arial" panose="020B0604020202020204" pitchFamily="34" charset="0"/>
                        </a:rPr>
                        <a:t>th</a:t>
                      </a:r>
                      <a:r>
                        <a:rPr lang="en-GB" sz="1400" b="1" dirty="0">
                          <a:solidFill>
                            <a:schemeClr val="tx1"/>
                          </a:solidFill>
                          <a:latin typeface="Arial" panose="020B0604020202020204" pitchFamily="34" charset="0"/>
                          <a:cs typeface="Arial" panose="020B0604020202020204" pitchFamily="34" charset="0"/>
                        </a:rPr>
                        <a:t> February 2022</a:t>
                      </a:r>
                    </a:p>
                  </a:txBody>
                  <a:tcPr anchor="ctr"/>
                </a:tc>
                <a:tc>
                  <a:txBody>
                    <a:bodyPr/>
                    <a:lstStyle/>
                    <a:p>
                      <a:r>
                        <a:rPr lang="en-GB" sz="1400" b="1" dirty="0">
                          <a:latin typeface="Arial" panose="020B0604020202020204" pitchFamily="34" charset="0"/>
                          <a:cs typeface="Arial" panose="020B0604020202020204" pitchFamily="34" charset="0"/>
                        </a:rPr>
                        <a:t>Virtual Meetings with each applicant and mentors</a:t>
                      </a:r>
                    </a:p>
                  </a:txBody>
                  <a:tcPr anchor="ctr"/>
                </a:tc>
                <a:tc>
                  <a:txBody>
                    <a:bodyPr/>
                    <a:lstStyle/>
                    <a:p>
                      <a:r>
                        <a:rPr lang="en-GB" sz="1100" dirty="0">
                          <a:latin typeface="Arial" panose="020B0604020202020204" pitchFamily="34" charset="0"/>
                          <a:cs typeface="Arial" panose="020B0604020202020204" pitchFamily="34" charset="0"/>
                        </a:rPr>
                        <a:t>Invites will be sent on Monday 27</a:t>
                      </a:r>
                      <a:r>
                        <a:rPr lang="en-GB" sz="1100" baseline="30000" dirty="0">
                          <a:latin typeface="Arial" panose="020B0604020202020204" pitchFamily="34" charset="0"/>
                          <a:cs typeface="Arial" panose="020B0604020202020204" pitchFamily="34" charset="0"/>
                        </a:rPr>
                        <a:t>th</a:t>
                      </a:r>
                      <a:r>
                        <a:rPr lang="en-GB" sz="1100" dirty="0">
                          <a:latin typeface="Arial" panose="020B0604020202020204" pitchFamily="34" charset="0"/>
                          <a:cs typeface="Arial" panose="020B0604020202020204" pitchFamily="34" charset="0"/>
                        </a:rPr>
                        <a:t> February 2022. An</a:t>
                      </a:r>
                      <a:r>
                        <a:rPr lang="en-GB" sz="1100" baseline="0" dirty="0">
                          <a:latin typeface="Arial" panose="020B0604020202020204" pitchFamily="34" charset="0"/>
                          <a:cs typeface="Arial" panose="020B0604020202020204" pitchFamily="34" charset="0"/>
                        </a:rPr>
                        <a:t> informal conversation will take place between the Training Hub, the GPA Applicant and the Mentors to discuss requirements and expectations during the programme, as well as identify any support that may be required. </a:t>
                      </a:r>
                      <a:endParaRPr lang="en-GB" sz="1100" i="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854787370"/>
                  </a:ext>
                </a:extLst>
              </a:tr>
              <a:tr h="801068">
                <a:tc>
                  <a:txBody>
                    <a:bodyPr/>
                    <a:lstStyle/>
                    <a:p>
                      <a:r>
                        <a:rPr lang="en-GB" sz="1400" b="1" dirty="0">
                          <a:latin typeface="Arial" panose="020B0604020202020204" pitchFamily="34" charset="0"/>
                          <a:cs typeface="Arial" panose="020B0604020202020204" pitchFamily="34" charset="0"/>
                        </a:rPr>
                        <a:t>Friday 11</a:t>
                      </a:r>
                      <a:r>
                        <a:rPr lang="en-GB" sz="1400" b="1" baseline="30000" dirty="0">
                          <a:latin typeface="Arial" panose="020B0604020202020204" pitchFamily="34" charset="0"/>
                          <a:cs typeface="Arial" panose="020B0604020202020204" pitchFamily="34" charset="0"/>
                        </a:rPr>
                        <a:t>th</a:t>
                      </a:r>
                      <a:r>
                        <a:rPr lang="en-GB" sz="1400" b="1" dirty="0">
                          <a:latin typeface="Arial" panose="020B0604020202020204" pitchFamily="34" charset="0"/>
                          <a:cs typeface="Arial" panose="020B0604020202020204" pitchFamily="34" charset="0"/>
                        </a:rPr>
                        <a:t> March 2022</a:t>
                      </a:r>
                    </a:p>
                  </a:txBody>
                  <a:tcPr anchor="ctr"/>
                </a:tc>
                <a:tc>
                  <a:txBody>
                    <a:bodyPr/>
                    <a:lstStyle/>
                    <a:p>
                      <a:r>
                        <a:rPr lang="en-GB" sz="1400" b="1" dirty="0">
                          <a:latin typeface="Arial" panose="020B0604020202020204" pitchFamily="34" charset="0"/>
                          <a:cs typeface="Arial" panose="020B0604020202020204" pitchFamily="34" charset="0"/>
                        </a:rPr>
                        <a:t>Enrolment Finalisation</a:t>
                      </a:r>
                    </a:p>
                  </a:txBody>
                  <a:tcPr anchor="ctr"/>
                </a:tc>
                <a:tc>
                  <a:txBody>
                    <a:bodyPr/>
                    <a:lstStyle/>
                    <a:p>
                      <a:r>
                        <a:rPr lang="en-GB" sz="1100" baseline="0" dirty="0">
                          <a:latin typeface="Arial" panose="020B0604020202020204" pitchFamily="34" charset="0"/>
                          <a:cs typeface="Arial" panose="020B0604020202020204" pitchFamily="34" charset="0"/>
                        </a:rPr>
                        <a:t>Enhanced DBS checks must be evidenced and Memorandums of Understanding signed and returned. Pre-programme evaluation to be shared to applicants and mentors for completion.</a:t>
                      </a:r>
                      <a:endParaRPr lang="en-GB" sz="11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16975540"/>
                  </a:ext>
                </a:extLst>
              </a:tr>
              <a:tr h="489925">
                <a:tc>
                  <a:txBody>
                    <a:bodyPr/>
                    <a:lstStyle/>
                    <a:p>
                      <a:r>
                        <a:rPr lang="en-GB" sz="1400" b="1" dirty="0">
                          <a:latin typeface="Arial" panose="020B0604020202020204" pitchFamily="34" charset="0"/>
                          <a:cs typeface="Arial" panose="020B0604020202020204" pitchFamily="34" charset="0"/>
                        </a:rPr>
                        <a:t>Frida 18</a:t>
                      </a:r>
                      <a:r>
                        <a:rPr lang="en-GB" sz="1400" b="1" baseline="30000" dirty="0">
                          <a:latin typeface="Arial" panose="020B0604020202020204" pitchFamily="34" charset="0"/>
                          <a:cs typeface="Arial" panose="020B0604020202020204" pitchFamily="34" charset="0"/>
                        </a:rPr>
                        <a:t>th</a:t>
                      </a:r>
                      <a:r>
                        <a:rPr lang="en-GB" sz="1400" b="1" dirty="0">
                          <a:latin typeface="Arial" panose="020B0604020202020204" pitchFamily="34" charset="0"/>
                          <a:cs typeface="Arial" panose="020B0604020202020204" pitchFamily="34" charset="0"/>
                        </a:rPr>
                        <a:t> March 2022</a:t>
                      </a:r>
                    </a:p>
                  </a:txBody>
                  <a:tcPr anchor="ctr"/>
                </a:tc>
                <a:tc>
                  <a:txBody>
                    <a:bodyPr/>
                    <a:lstStyle/>
                    <a:p>
                      <a:r>
                        <a:rPr lang="en-GB" sz="1400" b="1" baseline="0" dirty="0">
                          <a:latin typeface="Arial" panose="020B0604020202020204" pitchFamily="34" charset="0"/>
                          <a:cs typeface="Arial" panose="020B0604020202020204" pitchFamily="34" charset="0"/>
                        </a:rPr>
                        <a:t>Sysco set-up</a:t>
                      </a:r>
                      <a:endParaRPr lang="en-GB" sz="1400" b="1" dirty="0">
                        <a:latin typeface="Arial" panose="020B0604020202020204" pitchFamily="34" charset="0"/>
                        <a:cs typeface="Arial" panose="020B0604020202020204" pitchFamily="34" charset="0"/>
                      </a:endParaRPr>
                    </a:p>
                  </a:txBody>
                  <a:tcPr anchor="ctr"/>
                </a:tc>
                <a:tc>
                  <a:txBody>
                    <a:bodyPr/>
                    <a:lstStyle/>
                    <a:p>
                      <a:r>
                        <a:rPr lang="en-GB" sz="1100" dirty="0">
                          <a:latin typeface="Arial" panose="020B0604020202020204" pitchFamily="34" charset="0"/>
                          <a:cs typeface="Arial" panose="020B0604020202020204" pitchFamily="34" charset="0"/>
                        </a:rPr>
                        <a:t>Applicant and Mentor details shared with Sysco (online learning platform). Sysco provides GPAs and Mentors with log in details and guidance materials. </a:t>
                      </a:r>
                      <a:r>
                        <a:rPr lang="en-GB" sz="1100" baseline="0" dirty="0">
                          <a:latin typeface="Arial" panose="020B0604020202020204" pitchFamily="34" charset="0"/>
                          <a:cs typeface="Arial" panose="020B0604020202020204" pitchFamily="34" charset="0"/>
                        </a:rPr>
                        <a:t>1:1’s available.</a:t>
                      </a:r>
                      <a:endParaRPr lang="en-GB" sz="11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312290012"/>
                  </a:ext>
                </a:extLst>
              </a:tr>
              <a:tr h="622918">
                <a:tc>
                  <a:txBody>
                    <a:bodyPr/>
                    <a:lstStyle/>
                    <a:p>
                      <a:r>
                        <a:rPr lang="en-GB" sz="1400" b="1" dirty="0">
                          <a:latin typeface="Arial" panose="020B0604020202020204" pitchFamily="34" charset="0"/>
                          <a:cs typeface="Arial" panose="020B0604020202020204" pitchFamily="34" charset="0"/>
                        </a:rPr>
                        <a:t>Monday 21</a:t>
                      </a:r>
                      <a:r>
                        <a:rPr lang="en-GB" sz="1400" b="1" baseline="30000" dirty="0">
                          <a:latin typeface="Arial" panose="020B0604020202020204" pitchFamily="34" charset="0"/>
                          <a:cs typeface="Arial" panose="020B0604020202020204" pitchFamily="34" charset="0"/>
                        </a:rPr>
                        <a:t>st</a:t>
                      </a:r>
                      <a:r>
                        <a:rPr lang="en-GB" sz="1400" b="1" dirty="0">
                          <a:latin typeface="Arial" panose="020B0604020202020204" pitchFamily="34" charset="0"/>
                          <a:cs typeface="Arial" panose="020B0604020202020204" pitchFamily="34" charset="0"/>
                        </a:rPr>
                        <a:t> March 2022</a:t>
                      </a:r>
                    </a:p>
                  </a:txBody>
                  <a:tcPr anchor="ctr"/>
                </a:tc>
                <a:tc>
                  <a:txBody>
                    <a:bodyPr/>
                    <a:lstStyle/>
                    <a:p>
                      <a:r>
                        <a:rPr lang="en-GB" sz="1400" b="1" dirty="0">
                          <a:latin typeface="Arial" panose="020B0604020202020204" pitchFamily="34" charset="0"/>
                          <a:cs typeface="Arial" panose="020B0604020202020204" pitchFamily="34" charset="0"/>
                        </a:rPr>
                        <a:t>GPA Programme Launch Event and Start Date</a:t>
                      </a:r>
                    </a:p>
                  </a:txBody>
                  <a:tcPr anchor="ctr"/>
                </a:tc>
                <a:tc>
                  <a:txBody>
                    <a:bodyPr/>
                    <a:lstStyle/>
                    <a:p>
                      <a:r>
                        <a:rPr lang="en-GB" sz="1100" dirty="0">
                          <a:latin typeface="Arial" panose="020B0604020202020204" pitchFamily="34" charset="0"/>
                          <a:cs typeface="Arial" panose="020B0604020202020204" pitchFamily="34" charset="0"/>
                        </a:rPr>
                        <a:t>Pre-programme evaluation to be completed prior to starting date of programme. GPA Learners will begin the</a:t>
                      </a:r>
                      <a:r>
                        <a:rPr lang="en-GB" sz="1100" baseline="0" dirty="0">
                          <a:latin typeface="Arial" panose="020B0604020202020204" pitchFamily="34" charset="0"/>
                          <a:cs typeface="Arial" panose="020B0604020202020204" pitchFamily="34" charset="0"/>
                        </a:rPr>
                        <a:t> programme. PLT arranged within each Practice for each learner with regular mentorship, supervision and shadow opportunities provided. </a:t>
                      </a:r>
                      <a:endParaRPr lang="en-GB" sz="11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231558243"/>
                  </a:ext>
                </a:extLst>
              </a:tr>
              <a:tr h="622918">
                <a:tc>
                  <a:txBody>
                    <a:bodyPr/>
                    <a:lstStyle/>
                    <a:p>
                      <a:r>
                        <a:rPr lang="en-GB" sz="1400" b="1" dirty="0">
                          <a:latin typeface="Arial" panose="020B0604020202020204" pitchFamily="34" charset="0"/>
                          <a:cs typeface="Arial" panose="020B0604020202020204" pitchFamily="34" charset="0"/>
                        </a:rPr>
                        <a:t>April –September 2022</a:t>
                      </a:r>
                    </a:p>
                  </a:txBody>
                  <a:tcPr anchor="ctr"/>
                </a:tc>
                <a:tc>
                  <a:txBody>
                    <a:bodyPr/>
                    <a:lstStyle/>
                    <a:p>
                      <a:r>
                        <a:rPr lang="en-GB" sz="1400" b="1" dirty="0">
                          <a:latin typeface="Arial" panose="020B0604020202020204" pitchFamily="34" charset="0"/>
                          <a:cs typeface="Arial" panose="020B0604020202020204" pitchFamily="34" charset="0"/>
                        </a:rPr>
                        <a:t>Monthly Support Meetings</a:t>
                      </a:r>
                    </a:p>
                  </a:txBody>
                  <a:tcPr anchor="ctr"/>
                </a:tc>
                <a:tc>
                  <a:txBody>
                    <a:bodyPr/>
                    <a:lstStyle/>
                    <a:p>
                      <a:r>
                        <a:rPr lang="en-GB" sz="1100" dirty="0">
                          <a:latin typeface="Arial" panose="020B0604020202020204" pitchFamily="34" charset="0"/>
                          <a:cs typeface="Arial" panose="020B0604020202020204" pitchFamily="34" charset="0"/>
                        </a:rPr>
                        <a:t>Monthly peer support groups are set up for the GPA Learners to meet, discuss the course and provide peer support. Drop-in sessions are also arranged monthly for GP Mentors and Practice Managers to join to discuss any queries or concerns they may have.</a:t>
                      </a:r>
                    </a:p>
                  </a:txBody>
                  <a:tcPr anchor="ctr"/>
                </a:tc>
                <a:extLst>
                  <a:ext uri="{0D108BD9-81ED-4DB2-BD59-A6C34878D82A}">
                    <a16:rowId xmlns:a16="http://schemas.microsoft.com/office/drawing/2014/main" val="45858258"/>
                  </a:ext>
                </a:extLst>
              </a:tr>
              <a:tr h="798612">
                <a:tc>
                  <a:txBody>
                    <a:bodyPr/>
                    <a:lstStyle/>
                    <a:p>
                      <a:r>
                        <a:rPr lang="en-GB" sz="1400" b="1" dirty="0">
                          <a:latin typeface="Arial" panose="020B0604020202020204" pitchFamily="34" charset="0"/>
                          <a:cs typeface="Arial" panose="020B0604020202020204" pitchFamily="34" charset="0"/>
                        </a:rPr>
                        <a:t>Monday 19</a:t>
                      </a:r>
                      <a:r>
                        <a:rPr lang="en-GB" sz="1400" b="1" baseline="30000" dirty="0">
                          <a:latin typeface="Arial" panose="020B0604020202020204" pitchFamily="34" charset="0"/>
                          <a:cs typeface="Arial" panose="020B0604020202020204" pitchFamily="34" charset="0"/>
                        </a:rPr>
                        <a:t>th</a:t>
                      </a:r>
                      <a:r>
                        <a:rPr lang="en-GB" sz="1400" b="1" dirty="0">
                          <a:latin typeface="Arial" panose="020B0604020202020204" pitchFamily="34" charset="0"/>
                          <a:cs typeface="Arial" panose="020B0604020202020204" pitchFamily="34" charset="0"/>
                        </a:rPr>
                        <a:t> September 2022</a:t>
                      </a:r>
                    </a:p>
                  </a:txBody>
                  <a:tcPr anchor="ctr"/>
                </a:tc>
                <a:tc>
                  <a:txBody>
                    <a:bodyPr/>
                    <a:lstStyle/>
                    <a:p>
                      <a:r>
                        <a:rPr lang="en-GB" sz="1400" b="1" dirty="0">
                          <a:latin typeface="Arial" panose="020B0604020202020204" pitchFamily="34" charset="0"/>
                          <a:cs typeface="Arial" panose="020B0604020202020204" pitchFamily="34" charset="0"/>
                        </a:rPr>
                        <a:t>GPA Programme Completion</a:t>
                      </a:r>
                    </a:p>
                  </a:txBody>
                  <a:tcPr anchor="ctr"/>
                </a:tc>
                <a:tc>
                  <a:txBody>
                    <a:bodyPr/>
                    <a:lstStyle/>
                    <a:p>
                      <a:r>
                        <a:rPr lang="en-GB" sz="1100" dirty="0">
                          <a:latin typeface="Arial" panose="020B0604020202020204" pitchFamily="34" charset="0"/>
                          <a:cs typeface="Arial" panose="020B0604020202020204" pitchFamily="34" charset="0"/>
                        </a:rPr>
                        <a:t>GPA Learner will have completed al 5 domains of the programme for external verification to be conducted and then final verification by the </a:t>
                      </a:r>
                      <a:r>
                        <a:rPr lang="en-GB" sz="1100" baseline="0" dirty="0">
                          <a:latin typeface="Arial" panose="020B0604020202020204" pitchFamily="34" charset="0"/>
                          <a:cs typeface="Arial" panose="020B0604020202020204" pitchFamily="34" charset="0"/>
                        </a:rPr>
                        <a:t>University of Chester tutor and feedback shared. Post-programme evaluation is undertaken. A certificate will be received to award 10 credits at level 4 foundation degree. Practices will be able to invoice retrospectively for monies available for participation in the programme. </a:t>
                      </a:r>
                      <a:endParaRPr lang="en-GB" sz="11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920291047"/>
                  </a:ext>
                </a:extLst>
              </a:tr>
            </a:tbl>
          </a:graphicData>
        </a:graphic>
      </p:graphicFrame>
    </p:spTree>
    <p:extLst>
      <p:ext uri="{BB962C8B-B14F-4D97-AF65-F5344CB8AC3E}">
        <p14:creationId xmlns:p14="http://schemas.microsoft.com/office/powerpoint/2010/main" val="3844761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659" y="3036614"/>
            <a:ext cx="11550388" cy="3335481"/>
          </a:xfrm>
        </p:spPr>
        <p:txBody>
          <a:bodyPr>
            <a:normAutofit/>
          </a:bodyPr>
          <a:lstStyle/>
          <a:p>
            <a:r>
              <a:rPr lang="en-GB" b="1" dirty="0">
                <a:solidFill>
                  <a:srgbClr val="005EB8"/>
                </a:solidFill>
                <a:latin typeface="Arial" panose="020B0604020202020204" pitchFamily="34" charset="0"/>
                <a:cs typeface="Arial" panose="020B0604020202020204" pitchFamily="34" charset="0"/>
              </a:rPr>
              <a:t>Questions?</a:t>
            </a:r>
            <a:br>
              <a:rPr lang="en-GB" dirty="0">
                <a:solidFill>
                  <a:srgbClr val="005EB8"/>
                </a:solidFill>
                <a:latin typeface="Arial" panose="020B0604020202020204" pitchFamily="34" charset="0"/>
                <a:cs typeface="Arial" panose="020B0604020202020204" pitchFamily="34" charset="0"/>
              </a:rPr>
            </a:br>
            <a:br>
              <a:rPr lang="en-GB" dirty="0">
                <a:solidFill>
                  <a:srgbClr val="005EB8"/>
                </a:solidFill>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Contact: Rhiannon Edwards, Primary Care Transformation Workforce Officer</a:t>
            </a:r>
            <a:br>
              <a:rPr lang="en-GB" sz="1600" dirty="0">
                <a:solidFill>
                  <a:srgbClr val="005EB8"/>
                </a:solidFill>
                <a:latin typeface="Arial" panose="020B0604020202020204" pitchFamily="34" charset="0"/>
                <a:cs typeface="Arial" panose="020B0604020202020204" pitchFamily="34" charset="0"/>
              </a:rPr>
            </a:br>
            <a:r>
              <a:rPr lang="en-GB" sz="1600" dirty="0">
                <a:solidFill>
                  <a:srgbClr val="005EB8"/>
                </a:solidFill>
                <a:latin typeface="Arial" panose="020B0604020202020204" pitchFamily="34" charset="0"/>
                <a:cs typeface="Arial" panose="020B0604020202020204" pitchFamily="34" charset="0"/>
                <a:hlinkClick r:id="rId3"/>
              </a:rPr>
              <a:t>Rhiannon.Edwards3@nhs.net</a:t>
            </a:r>
            <a:br>
              <a:rPr lang="en-GB" sz="1600" dirty="0">
                <a:solidFill>
                  <a:srgbClr val="005EB8"/>
                </a:solidFill>
                <a:latin typeface="Arial" panose="020B0604020202020204" pitchFamily="34" charset="0"/>
                <a:cs typeface="Arial" panose="020B0604020202020204" pitchFamily="34" charset="0"/>
              </a:rPr>
            </a:br>
            <a:br>
              <a:rPr lang="en-GB" sz="1600" dirty="0">
                <a:solidFill>
                  <a:srgbClr val="005EB8"/>
                </a:solidFill>
                <a:latin typeface="Arial" panose="020B0604020202020204" pitchFamily="34" charset="0"/>
                <a:cs typeface="Arial" panose="020B0604020202020204" pitchFamily="34" charset="0"/>
              </a:rPr>
            </a:br>
            <a:r>
              <a:rPr lang="en-GB" sz="1600" dirty="0">
                <a:solidFill>
                  <a:srgbClr val="005EB8"/>
                </a:solidFill>
                <a:latin typeface="Arial" panose="020B0604020202020204" pitchFamily="34" charset="0"/>
                <a:cs typeface="Arial" panose="020B0604020202020204" pitchFamily="34" charset="0"/>
                <a:hlinkClick r:id="rId4"/>
              </a:rPr>
              <a:t>norfolkwaveneytraininghub@nhs.net</a:t>
            </a:r>
            <a:r>
              <a:rPr lang="en-GB" sz="1600" dirty="0">
                <a:solidFill>
                  <a:srgbClr val="005EB8"/>
                </a:solidFill>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
        <p:nvSpPr>
          <p:cNvPr id="4" name="TextBox 3"/>
          <p:cNvSpPr txBox="1"/>
          <p:nvPr/>
        </p:nvSpPr>
        <p:spPr>
          <a:xfrm>
            <a:off x="10395330" y="6246254"/>
            <a:ext cx="184731" cy="369332"/>
          </a:xfrm>
          <a:prstGeom prst="rect">
            <a:avLst/>
          </a:prstGeom>
          <a:noFill/>
        </p:spPr>
        <p:txBody>
          <a:bodyPr wrap="none" rtlCol="0">
            <a:spAutoFit/>
          </a:bodyPr>
          <a:lstStyle/>
          <a:p>
            <a:endParaRPr lang="en-GB" dirty="0"/>
          </a:p>
        </p:txBody>
      </p:sp>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8850703" y="0"/>
            <a:ext cx="3341298" cy="1837426"/>
          </a:xfrm>
          <a:prstGeom prst="rect">
            <a:avLst/>
          </a:prstGeom>
        </p:spPr>
      </p:pic>
      <p:pic>
        <p:nvPicPr>
          <p:cNvPr id="5" name="Picture 4" descr="A picture containing text, sky, outdoor, sign&#10;&#10;Description automatically generated">
            <a:extLst>
              <a:ext uri="{FF2B5EF4-FFF2-40B4-BE49-F238E27FC236}">
                <a16:creationId xmlns:a16="http://schemas.microsoft.com/office/drawing/2014/main" id="{BF8C1FDD-70B0-4B68-B9AC-BE371744C6AE}"/>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0" y="0"/>
            <a:ext cx="5003223" cy="3335482"/>
          </a:xfrm>
          <a:prstGeom prst="rect">
            <a:avLst/>
          </a:prstGeom>
        </p:spPr>
      </p:pic>
    </p:spTree>
    <p:extLst>
      <p:ext uri="{BB962C8B-B14F-4D97-AF65-F5344CB8AC3E}">
        <p14:creationId xmlns:p14="http://schemas.microsoft.com/office/powerpoint/2010/main" val="4246709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a:t>Housekeeping</a:t>
            </a:r>
          </a:p>
        </p:txBody>
      </p:sp>
      <p:sp>
        <p:nvSpPr>
          <p:cNvPr id="3" name="Content Placeholder 2"/>
          <p:cNvSpPr>
            <a:spLocks noGrp="1"/>
          </p:cNvSpPr>
          <p:nvPr>
            <p:ph idx="1"/>
          </p:nvPr>
        </p:nvSpPr>
        <p:spPr>
          <a:xfrm>
            <a:off x="4060272" y="2197915"/>
            <a:ext cx="7293528" cy="3751063"/>
          </a:xfrm>
        </p:spPr>
        <p:txBody>
          <a:bodyPr>
            <a:normAutofit lnSpcReduction="10000"/>
          </a:bodyPr>
          <a:lstStyle/>
          <a:p>
            <a:r>
              <a:rPr lang="en-GB" sz="3200" dirty="0"/>
              <a:t>Recording for sharing purposes</a:t>
            </a:r>
          </a:p>
          <a:p>
            <a:pPr marL="0" indent="0">
              <a:buNone/>
            </a:pPr>
            <a:endParaRPr lang="en-GB" sz="3200" dirty="0"/>
          </a:p>
          <a:p>
            <a:pPr marL="0" indent="0">
              <a:buNone/>
            </a:pPr>
            <a:endParaRPr lang="en-GB" sz="3200" dirty="0"/>
          </a:p>
          <a:p>
            <a:r>
              <a:rPr lang="en-GB" sz="3200" dirty="0"/>
              <a:t>Mute function</a:t>
            </a:r>
          </a:p>
          <a:p>
            <a:pPr marL="0" indent="0">
              <a:buNone/>
            </a:pPr>
            <a:endParaRPr lang="en-GB" sz="3200" dirty="0"/>
          </a:p>
          <a:p>
            <a:pPr marL="0" indent="0">
              <a:buNone/>
            </a:pPr>
            <a:endParaRPr lang="en-GB" sz="3200" dirty="0"/>
          </a:p>
          <a:p>
            <a:r>
              <a:rPr lang="en-GB" sz="3200" dirty="0"/>
              <a:t>Chat function</a:t>
            </a:r>
          </a:p>
        </p:txBody>
      </p:sp>
      <p:pic>
        <p:nvPicPr>
          <p:cNvPr id="4" name="Picture 3">
            <a:extLst>
              <a:ext uri="{FF2B5EF4-FFF2-40B4-BE49-F238E27FC236}">
                <a16:creationId xmlns:a16="http://schemas.microsoft.com/office/drawing/2014/main" id="{30C5999E-2A05-43E8-9225-E714F3D3AAAE}"/>
              </a:ext>
            </a:extLst>
          </p:cNvPr>
          <p:cNvPicPr>
            <a:picLocks noChangeAspect="1"/>
          </p:cNvPicPr>
          <p:nvPr/>
        </p:nvPicPr>
        <p:blipFill rotWithShape="1">
          <a:blip r:embed="rId3"/>
          <a:srcRect l="54957" t="50000" r="38102" b="44098"/>
          <a:stretch/>
        </p:blipFill>
        <p:spPr>
          <a:xfrm>
            <a:off x="1501627" y="3633125"/>
            <a:ext cx="1325875" cy="704676"/>
          </a:xfrm>
          <a:prstGeom prst="rect">
            <a:avLst/>
          </a:prstGeom>
        </p:spPr>
      </p:pic>
      <p:pic>
        <p:nvPicPr>
          <p:cNvPr id="5" name="Picture 4">
            <a:extLst>
              <a:ext uri="{FF2B5EF4-FFF2-40B4-BE49-F238E27FC236}">
                <a16:creationId xmlns:a16="http://schemas.microsoft.com/office/drawing/2014/main" id="{85EDC95E-4D70-4EC5-9E51-F0F4DCE196D3}"/>
              </a:ext>
            </a:extLst>
          </p:cNvPr>
          <p:cNvPicPr>
            <a:picLocks noChangeAspect="1"/>
          </p:cNvPicPr>
          <p:nvPr/>
        </p:nvPicPr>
        <p:blipFill rotWithShape="1">
          <a:blip r:embed="rId4"/>
          <a:srcRect l="60754" t="4666" r="31470" b="87606"/>
          <a:stretch/>
        </p:blipFill>
        <p:spPr>
          <a:xfrm>
            <a:off x="1598309" y="5073698"/>
            <a:ext cx="1132513" cy="703572"/>
          </a:xfrm>
          <a:prstGeom prst="rect">
            <a:avLst/>
          </a:prstGeom>
        </p:spPr>
      </p:pic>
      <p:pic>
        <p:nvPicPr>
          <p:cNvPr id="6" name="Graphic 5" descr="Video camera">
            <a:extLst>
              <a:ext uri="{FF2B5EF4-FFF2-40B4-BE49-F238E27FC236}">
                <a16:creationId xmlns:a16="http://schemas.microsoft.com/office/drawing/2014/main" id="{80713862-EDC4-4C9A-AF1B-F5556D2097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07364" y="1893577"/>
            <a:ext cx="914400" cy="914400"/>
          </a:xfrm>
          <a:prstGeom prst="rect">
            <a:avLst/>
          </a:prstGeom>
        </p:spPr>
      </p:pic>
    </p:spTree>
    <p:extLst>
      <p:ext uri="{BB962C8B-B14F-4D97-AF65-F5344CB8AC3E}">
        <p14:creationId xmlns:p14="http://schemas.microsoft.com/office/powerpoint/2010/main" val="266685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History &amp; Context</a:t>
            </a:r>
          </a:p>
        </p:txBody>
      </p:sp>
      <p:sp>
        <p:nvSpPr>
          <p:cNvPr id="3" name="Content Placeholder 2"/>
          <p:cNvSpPr>
            <a:spLocks noGrp="1"/>
          </p:cNvSpPr>
          <p:nvPr>
            <p:ph idx="1"/>
          </p:nvPr>
        </p:nvSpPr>
        <p:spPr>
          <a:xfrm>
            <a:off x="333375" y="1581150"/>
            <a:ext cx="11506200" cy="4911725"/>
          </a:xfrm>
          <a:solidFill>
            <a:schemeClr val="accent1">
              <a:lumMod val="20000"/>
              <a:lumOff val="80000"/>
            </a:schemeClr>
          </a:solidFill>
        </p:spPr>
        <p:txBody>
          <a:bodyPr>
            <a:normAutofit/>
          </a:bodyPr>
          <a:lstStyle/>
          <a:p>
            <a:pPr>
              <a:lnSpc>
                <a:spcPct val="170000"/>
              </a:lnSpc>
            </a:pPr>
            <a:r>
              <a:rPr lang="en-GB" sz="2400" dirty="0">
                <a:latin typeface="Arial" panose="020B0604020202020204" pitchFamily="34" charset="0"/>
                <a:cs typeface="Arial" panose="020B0604020202020204" pitchFamily="34" charset="0"/>
              </a:rPr>
              <a:t>Originally developed in the United States to support General Practice Surgeries with routine administrative tasks and basic clinical duties</a:t>
            </a:r>
          </a:p>
          <a:p>
            <a:pPr>
              <a:lnSpc>
                <a:spcPct val="170000"/>
              </a:lnSpc>
            </a:pPr>
            <a:r>
              <a:rPr lang="en-GB" sz="2400" dirty="0">
                <a:latin typeface="Arial" panose="020B0604020202020204" pitchFamily="34" charset="0"/>
                <a:cs typeface="Arial" panose="020B0604020202020204" pitchFamily="34" charset="0"/>
              </a:rPr>
              <a:t>Health Education England began funding a national GPA programme in the seven regions across England in January 2019</a:t>
            </a:r>
          </a:p>
          <a:p>
            <a:pPr>
              <a:lnSpc>
                <a:spcPct val="120000"/>
              </a:lnSpc>
            </a:pPr>
            <a:r>
              <a:rPr lang="en-GB" sz="2400" dirty="0">
                <a:latin typeface="Arial" panose="020B0604020202020204" pitchFamily="34" charset="0"/>
                <a:cs typeface="Arial" panose="020B0604020202020204" pitchFamily="34" charset="0"/>
              </a:rPr>
              <a:t>11% of GP time spent completing admin, emails and tasks which do not necessarily require a doctor or nurse to complete.</a:t>
            </a:r>
          </a:p>
          <a:p>
            <a:endParaRPr lang="en-GB" dirty="0"/>
          </a:p>
        </p:txBody>
      </p:sp>
      <p:pic>
        <p:nvPicPr>
          <p:cNvPr id="4" name="Content Placeholder 3">
            <a:extLst>
              <a:ext uri="{FF2B5EF4-FFF2-40B4-BE49-F238E27FC236}">
                <a16:creationId xmlns:a16="http://schemas.microsoft.com/office/drawing/2014/main" id="{19183866-C6B7-4762-9049-23B50434AE8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458075" y="4871608"/>
            <a:ext cx="4900181" cy="2600159"/>
          </a:xfrm>
          <a:prstGeom prst="rect">
            <a:avLst/>
          </a:prstGeom>
        </p:spPr>
      </p:pic>
    </p:spTree>
    <p:extLst>
      <p:ext uri="{BB962C8B-B14F-4D97-AF65-F5344CB8AC3E}">
        <p14:creationId xmlns:p14="http://schemas.microsoft.com/office/powerpoint/2010/main" val="303307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East of England GPA</a:t>
            </a:r>
          </a:p>
        </p:txBody>
      </p:sp>
      <p:sp>
        <p:nvSpPr>
          <p:cNvPr id="3" name="Content Placeholder 2"/>
          <p:cNvSpPr>
            <a:spLocks noGrp="1"/>
          </p:cNvSpPr>
          <p:nvPr>
            <p:ph idx="1"/>
          </p:nvPr>
        </p:nvSpPr>
        <p:spPr>
          <a:xfrm>
            <a:off x="333375" y="1771837"/>
            <a:ext cx="11506200" cy="4638488"/>
          </a:xfrm>
          <a:solidFill>
            <a:schemeClr val="accent1">
              <a:lumMod val="20000"/>
              <a:lumOff val="80000"/>
            </a:schemeClr>
          </a:solidFill>
        </p:spPr>
        <p:txBody>
          <a:bodyPr>
            <a:normAutofit lnSpcReduction="10000"/>
          </a:bodyPr>
          <a:lstStyle/>
          <a:p>
            <a:pPr>
              <a:lnSpc>
                <a:spcPct val="170000"/>
              </a:lnSpc>
            </a:pPr>
            <a:r>
              <a:rPr lang="en-GB" sz="2800" dirty="0">
                <a:latin typeface="Arial" panose="020B0604020202020204" pitchFamily="34" charset="0"/>
                <a:cs typeface="Arial" panose="020B0604020202020204" pitchFamily="34" charset="0"/>
              </a:rPr>
              <a:t>2020 = First pilot in East of Englan</a:t>
            </a:r>
            <a:r>
              <a:rPr lang="en-GB" dirty="0">
                <a:latin typeface="Arial" panose="020B0604020202020204" pitchFamily="34" charset="0"/>
                <a:cs typeface="Arial" panose="020B0604020202020204" pitchFamily="34" charset="0"/>
              </a:rPr>
              <a:t>d, Norfolk and Waveney Training Hub appointed as lead for the region</a:t>
            </a:r>
            <a:endParaRPr lang="en-GB" sz="2800" dirty="0">
              <a:latin typeface="Arial" panose="020B0604020202020204" pitchFamily="34" charset="0"/>
              <a:cs typeface="Arial" panose="020B0604020202020204" pitchFamily="34" charset="0"/>
            </a:endParaRPr>
          </a:p>
          <a:p>
            <a:pPr>
              <a:lnSpc>
                <a:spcPct val="170000"/>
              </a:lnSpc>
            </a:pPr>
            <a:r>
              <a:rPr lang="en-GB" sz="2800" dirty="0">
                <a:latin typeface="Arial" panose="020B0604020202020204" pitchFamily="34" charset="0"/>
                <a:cs typeface="Arial" panose="020B0604020202020204" pitchFamily="34" charset="0"/>
              </a:rPr>
              <a:t>2021 = Second cohorts in June and September</a:t>
            </a:r>
          </a:p>
          <a:p>
            <a:pPr>
              <a:lnSpc>
                <a:spcPct val="170000"/>
              </a:lnSpc>
            </a:pPr>
            <a:r>
              <a:rPr lang="en-GB" sz="2800" dirty="0">
                <a:latin typeface="Arial" panose="020B0604020202020204" pitchFamily="34" charset="0"/>
                <a:cs typeface="Arial" panose="020B0604020202020204" pitchFamily="34" charset="0"/>
              </a:rPr>
              <a:t>Further third cohort to begin in March 2022</a:t>
            </a:r>
          </a:p>
          <a:p>
            <a:pPr>
              <a:lnSpc>
                <a:spcPct val="170000"/>
              </a:lnSpc>
            </a:pPr>
            <a:r>
              <a:rPr lang="en-GB" dirty="0">
                <a:latin typeface="Arial" panose="020B0604020202020204" pitchFamily="34" charset="0"/>
                <a:cs typeface="Arial" panose="020B0604020202020204" pitchFamily="34" charset="0"/>
              </a:rPr>
              <a:t>Applications open until 24</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February for all Practices in the East of England</a:t>
            </a:r>
            <a:endParaRPr lang="en-GB" sz="2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29690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 General Practice Assistant?</a:t>
            </a:r>
          </a:p>
        </p:txBody>
      </p:sp>
      <p:sp>
        <p:nvSpPr>
          <p:cNvPr id="3" name="Content Placeholder 2"/>
          <p:cNvSpPr>
            <a:spLocks noGrp="1"/>
          </p:cNvSpPr>
          <p:nvPr>
            <p:ph idx="1"/>
          </p:nvPr>
        </p:nvSpPr>
        <p:spPr>
          <a:xfrm>
            <a:off x="333375" y="1771837"/>
            <a:ext cx="11506200" cy="4638488"/>
          </a:xfrm>
          <a:solidFill>
            <a:schemeClr val="accent1">
              <a:lumMod val="20000"/>
              <a:lumOff val="80000"/>
            </a:schemeClr>
          </a:solidFill>
        </p:spPr>
        <p:txBody>
          <a:bodyPr>
            <a:normAutofit/>
          </a:bodyPr>
          <a:lstStyle/>
          <a:p>
            <a:pPr>
              <a:lnSpc>
                <a:spcPct val="150000"/>
              </a:lnSpc>
            </a:pPr>
            <a:r>
              <a:rPr lang="en-GB" sz="2800" dirty="0">
                <a:latin typeface="Arial" panose="020B0604020202020204" pitchFamily="34" charset="0"/>
                <a:cs typeface="Arial" panose="020B0604020202020204" pitchFamily="34" charset="0"/>
              </a:rPr>
              <a:t>“</a:t>
            </a:r>
            <a:r>
              <a:rPr lang="en-GB" sz="2800" i="1" dirty="0">
                <a:latin typeface="Arial" panose="020B0604020202020204" pitchFamily="34" charset="0"/>
                <a:cs typeface="Arial" panose="020B0604020202020204" pitchFamily="34" charset="0"/>
              </a:rPr>
              <a:t>a cross between a healthcare assistant and a doctor’s PA’ which could provide a ‘short term injection of support’ for general practice</a:t>
            </a:r>
            <a:r>
              <a:rPr lang="en-GB" sz="2800" dirty="0">
                <a:latin typeface="Arial" panose="020B0604020202020204" pitchFamily="34" charset="0"/>
                <a:cs typeface="Arial" panose="020B0604020202020204" pitchFamily="34" charset="0"/>
              </a:rPr>
              <a:t>” – Dr Maureen Baker, former RCGP Chair</a:t>
            </a:r>
          </a:p>
          <a:p>
            <a:pPr>
              <a:lnSpc>
                <a:spcPct val="150000"/>
              </a:lnSpc>
            </a:pPr>
            <a:r>
              <a:rPr lang="en-GB" dirty="0"/>
              <a:t>HCA, Phlebotomist, Receptionist, Secretary, etc.</a:t>
            </a:r>
          </a:p>
          <a:p>
            <a:pPr>
              <a:lnSpc>
                <a:spcPct val="150000"/>
              </a:lnSpc>
            </a:pPr>
            <a:r>
              <a:rPr lang="en-GB" dirty="0"/>
              <a:t>“support a patient’s journey through the Practice”</a:t>
            </a:r>
          </a:p>
        </p:txBody>
      </p:sp>
    </p:spTree>
    <p:extLst>
      <p:ext uri="{BB962C8B-B14F-4D97-AF65-F5344CB8AC3E}">
        <p14:creationId xmlns:p14="http://schemas.microsoft.com/office/powerpoint/2010/main" val="2871813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a GPA do?</a:t>
            </a:r>
          </a:p>
        </p:txBody>
      </p:sp>
      <p:sp>
        <p:nvSpPr>
          <p:cNvPr id="3" name="Content Placeholder 2"/>
          <p:cNvSpPr>
            <a:spLocks noGrp="1"/>
          </p:cNvSpPr>
          <p:nvPr>
            <p:ph idx="1"/>
          </p:nvPr>
        </p:nvSpPr>
        <p:spPr>
          <a:xfrm>
            <a:off x="333375" y="1771837"/>
            <a:ext cx="11506200" cy="4638488"/>
          </a:xfrm>
          <a:solidFill>
            <a:schemeClr val="accent1">
              <a:lumMod val="20000"/>
              <a:lumOff val="80000"/>
            </a:schemeClr>
          </a:solidFill>
        </p:spPr>
        <p:txBody>
          <a:bodyPr>
            <a:normAutofit fontScale="55000" lnSpcReduction="20000"/>
          </a:bodyPr>
          <a:lstStyle/>
          <a:p>
            <a:pPr lvl="0">
              <a:lnSpc>
                <a:spcPct val="150000"/>
              </a:lnSpc>
            </a:pPr>
            <a:r>
              <a:rPr lang="en-GB" sz="2800" dirty="0">
                <a:latin typeface="Arial" panose="020B0604020202020204" pitchFamily="34" charset="0"/>
                <a:cs typeface="Arial" panose="020B0604020202020204" pitchFamily="34" charset="0"/>
              </a:rPr>
              <a:t>Sorting all clinical post and prioritising</a:t>
            </a:r>
          </a:p>
          <a:p>
            <a:pPr lvl="0">
              <a:lnSpc>
                <a:spcPct val="150000"/>
              </a:lnSpc>
            </a:pPr>
            <a:r>
              <a:rPr lang="en-GB" sz="2800" dirty="0">
                <a:latin typeface="Arial" panose="020B0604020202020204" pitchFamily="34" charset="0"/>
                <a:cs typeface="Arial" panose="020B0604020202020204" pitchFamily="34" charset="0"/>
              </a:rPr>
              <a:t>Extracting all information from clinical letters that need coding</a:t>
            </a:r>
          </a:p>
          <a:p>
            <a:pPr lvl="0">
              <a:lnSpc>
                <a:spcPct val="150000"/>
              </a:lnSpc>
            </a:pPr>
            <a:r>
              <a:rPr lang="en-GB" sz="2800" dirty="0">
                <a:latin typeface="Arial" panose="020B0604020202020204" pitchFamily="34" charset="0"/>
                <a:cs typeface="Arial" panose="020B0604020202020204" pitchFamily="34" charset="0"/>
              </a:rPr>
              <a:t>Dealing with all routine clinical post directly e.g. DNA letters, 2WW etc.</a:t>
            </a:r>
          </a:p>
          <a:p>
            <a:pPr lvl="0">
              <a:lnSpc>
                <a:spcPct val="150000"/>
              </a:lnSpc>
            </a:pPr>
            <a:r>
              <a:rPr lang="en-GB" sz="2800" dirty="0">
                <a:latin typeface="Arial" panose="020B0604020202020204" pitchFamily="34" charset="0"/>
                <a:cs typeface="Arial" panose="020B0604020202020204" pitchFamily="34" charset="0"/>
              </a:rPr>
              <a:t>Arranging appointments, referrals and follow-up appointments for patients</a:t>
            </a:r>
          </a:p>
          <a:p>
            <a:pPr lvl="0">
              <a:lnSpc>
                <a:spcPct val="150000"/>
              </a:lnSpc>
            </a:pPr>
            <a:r>
              <a:rPr lang="en-GB" sz="2800" dirty="0">
                <a:latin typeface="Arial" panose="020B0604020202020204" pitchFamily="34" charset="0"/>
                <a:cs typeface="Arial" panose="020B0604020202020204" pitchFamily="34" charset="0"/>
              </a:rPr>
              <a:t>Preparing patients prior to going in to see the GP, taking a brief history and basic readings in readiness for the GP appointment.</a:t>
            </a:r>
          </a:p>
          <a:p>
            <a:pPr lvl="0">
              <a:lnSpc>
                <a:spcPct val="150000"/>
              </a:lnSpc>
            </a:pPr>
            <a:r>
              <a:rPr lang="en-GB" sz="2800" dirty="0">
                <a:latin typeface="Arial" panose="020B0604020202020204" pitchFamily="34" charset="0"/>
                <a:cs typeface="Arial" panose="020B0604020202020204" pitchFamily="34" charset="0"/>
              </a:rPr>
              <a:t>Dipping urine, taking blood pressure, ECGs &amp; phlebotomy</a:t>
            </a:r>
          </a:p>
          <a:p>
            <a:pPr lvl="0">
              <a:lnSpc>
                <a:spcPct val="150000"/>
              </a:lnSpc>
            </a:pPr>
            <a:r>
              <a:rPr lang="en-GB" sz="2800" dirty="0">
                <a:latin typeface="Arial" panose="020B0604020202020204" pitchFamily="34" charset="0"/>
                <a:cs typeface="Arial" panose="020B0604020202020204" pitchFamily="34" charset="0"/>
              </a:rPr>
              <a:t>Completing basic (non-opinion) forms for the GP to approve and sign such as insurance forms, mortgage forms e.g. ESA113 etc.</a:t>
            </a:r>
          </a:p>
          <a:p>
            <a:pPr lvl="0">
              <a:lnSpc>
                <a:spcPct val="150000"/>
              </a:lnSpc>
            </a:pPr>
            <a:r>
              <a:rPr lang="en-GB" sz="2800" dirty="0">
                <a:latin typeface="Arial" panose="020B0604020202020204" pitchFamily="34" charset="0"/>
                <a:cs typeface="Arial" panose="020B0604020202020204" pitchFamily="34" charset="0"/>
              </a:rPr>
              <a:t>Explaining treatment procedures to patients including arranging follow-up appointments</a:t>
            </a:r>
          </a:p>
          <a:p>
            <a:pPr lvl="0">
              <a:lnSpc>
                <a:spcPct val="150000"/>
              </a:lnSpc>
            </a:pPr>
            <a:r>
              <a:rPr lang="en-GB" sz="2800" dirty="0">
                <a:latin typeface="Arial" panose="020B0604020202020204" pitchFamily="34" charset="0"/>
                <a:cs typeface="Arial" panose="020B0604020202020204" pitchFamily="34" charset="0"/>
              </a:rPr>
              <a:t>Helping the GP liaise with outside agencies i.e. getting an on-call doctor on the phone to ask advice or arrange admission while the GP can continue with their consultation(s)</a:t>
            </a:r>
          </a:p>
          <a:p>
            <a:pPr lvl="0">
              <a:lnSpc>
                <a:spcPct val="150000"/>
              </a:lnSpc>
            </a:pPr>
            <a:r>
              <a:rPr lang="en-GB" sz="2800" dirty="0">
                <a:latin typeface="Arial" panose="020B0604020202020204" pitchFamily="34" charset="0"/>
                <a:cs typeface="Arial" panose="020B0604020202020204" pitchFamily="34" charset="0"/>
              </a:rPr>
              <a:t>Support the GP with immunisations/wound care</a:t>
            </a:r>
          </a:p>
        </p:txBody>
      </p:sp>
    </p:spTree>
    <p:extLst>
      <p:ext uri="{BB962C8B-B14F-4D97-AF65-F5344CB8AC3E}">
        <p14:creationId xmlns:p14="http://schemas.microsoft.com/office/powerpoint/2010/main" val="3518323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Programme</a:t>
            </a:r>
          </a:p>
        </p:txBody>
      </p:sp>
      <p:sp>
        <p:nvSpPr>
          <p:cNvPr id="3" name="Content Placeholder 2"/>
          <p:cNvSpPr>
            <a:spLocks noGrp="1"/>
          </p:cNvSpPr>
          <p:nvPr>
            <p:ph idx="1"/>
          </p:nvPr>
        </p:nvSpPr>
        <p:spPr>
          <a:xfrm>
            <a:off x="333375" y="1605516"/>
            <a:ext cx="11506200" cy="4804809"/>
          </a:xfrm>
          <a:solidFill>
            <a:schemeClr val="accent1">
              <a:lumMod val="20000"/>
              <a:lumOff val="80000"/>
            </a:schemeClr>
          </a:solidFill>
        </p:spPr>
        <p:txBody>
          <a:bodyPr numCol="2">
            <a:normAutofit fontScale="70000" lnSpcReduction="20000"/>
          </a:bodyPr>
          <a:lstStyle/>
          <a:p>
            <a:pPr>
              <a:lnSpc>
                <a:spcPct val="150000"/>
              </a:lnSpc>
            </a:pPr>
            <a:r>
              <a:rPr lang="en-GB" dirty="0">
                <a:latin typeface="Arial" panose="020B0604020202020204" pitchFamily="34" charset="0"/>
                <a:cs typeface="Arial" panose="020B0604020202020204" pitchFamily="34" charset="0"/>
              </a:rPr>
              <a:t>Awarded 10 credits at level 4</a:t>
            </a:r>
          </a:p>
          <a:p>
            <a:pPr lvl="0">
              <a:lnSpc>
                <a:spcPct val="150000"/>
              </a:lnSpc>
            </a:pPr>
            <a:r>
              <a:rPr lang="en-GB" sz="2800" dirty="0">
                <a:latin typeface="Arial" panose="020B0604020202020204" pitchFamily="34" charset="0"/>
                <a:cs typeface="Arial" panose="020B0604020202020204" pitchFamily="34" charset="0"/>
              </a:rPr>
              <a:t>Experiential, reflective and self-directed programme of study</a:t>
            </a:r>
          </a:p>
          <a:p>
            <a:pPr lvl="0">
              <a:lnSpc>
                <a:spcPct val="150000"/>
              </a:lnSpc>
            </a:pPr>
            <a:r>
              <a:rPr lang="en-GB" dirty="0">
                <a:latin typeface="Arial" panose="020B0604020202020204" pitchFamily="34" charset="0"/>
                <a:cs typeface="Arial" panose="020B0604020202020204" pitchFamily="34" charset="0"/>
              </a:rPr>
              <a:t>Completed over a 6 month period</a:t>
            </a:r>
          </a:p>
          <a:p>
            <a:pPr lvl="0">
              <a:lnSpc>
                <a:spcPct val="150000"/>
              </a:lnSpc>
            </a:pPr>
            <a:r>
              <a:rPr lang="en-GB" sz="2800" dirty="0">
                <a:latin typeface="Arial" panose="020B0604020202020204" pitchFamily="34" charset="0"/>
                <a:cs typeface="Arial" panose="020B0604020202020204" pitchFamily="34" charset="0"/>
              </a:rPr>
              <a:t>½ day per week with mentor support (3-4 hours a week)</a:t>
            </a:r>
          </a:p>
          <a:p>
            <a:pPr lvl="0">
              <a:lnSpc>
                <a:spcPct val="150000"/>
              </a:lnSpc>
            </a:pPr>
            <a:r>
              <a:rPr lang="en-GB" dirty="0">
                <a:latin typeface="Arial" panose="020B0604020202020204" pitchFamily="34" charset="0"/>
                <a:cs typeface="Arial" panose="020B0604020202020204" pitchFamily="34" charset="0"/>
              </a:rPr>
              <a:t>½ day per week undertaking independent study (3-4 hours a week)</a:t>
            </a:r>
          </a:p>
          <a:p>
            <a:pPr>
              <a:lnSpc>
                <a:spcPct val="150000"/>
              </a:lnSpc>
            </a:pPr>
            <a:r>
              <a:rPr lang="en-GB" dirty="0">
                <a:latin typeface="Arial" panose="020B0604020202020204" pitchFamily="34" charset="0"/>
                <a:cs typeface="Arial" panose="020B0604020202020204" pitchFamily="34" charset="0"/>
              </a:rPr>
              <a:t>Work signed off by allocated mentors</a:t>
            </a:r>
          </a:p>
          <a:p>
            <a:pPr lvl="0">
              <a:lnSpc>
                <a:spcPct val="150000"/>
              </a:lnSpc>
            </a:pPr>
            <a:r>
              <a:rPr lang="en-GB" dirty="0">
                <a:latin typeface="Arial" panose="020B0604020202020204" pitchFamily="34" charset="0"/>
                <a:cs typeface="Arial" panose="020B0604020202020204" pitchFamily="34" charset="0"/>
              </a:rPr>
              <a:t>Online learning platform for submitting evidence against the course framework</a:t>
            </a:r>
          </a:p>
          <a:p>
            <a:pPr>
              <a:lnSpc>
                <a:spcPct val="124000"/>
              </a:lnSpc>
            </a:pPr>
            <a:r>
              <a:rPr lang="en-US" sz="2700" dirty="0">
                <a:latin typeface="Arial" panose="020B0604020202020204" pitchFamily="34" charset="0"/>
                <a:cs typeface="Arial" panose="020B0604020202020204" pitchFamily="34" charset="0"/>
              </a:rPr>
              <a:t>The framework covers five domains:</a:t>
            </a:r>
            <a:endParaRPr lang="en-GB" sz="2700" dirty="0">
              <a:latin typeface="Arial" panose="020B0604020202020204" pitchFamily="34" charset="0"/>
              <a:cs typeface="Arial" panose="020B0604020202020204" pitchFamily="34" charset="0"/>
            </a:endParaRPr>
          </a:p>
          <a:p>
            <a:pPr lvl="1">
              <a:lnSpc>
                <a:spcPct val="124000"/>
              </a:lnSpc>
              <a:buFont typeface="Wingdings" panose="05000000000000000000" pitchFamily="2" charset="2"/>
              <a:buChar char="ü"/>
            </a:pPr>
            <a:r>
              <a:rPr lang="en-US" sz="2700" dirty="0">
                <a:solidFill>
                  <a:srgbClr val="7030A0"/>
                </a:solidFill>
                <a:latin typeface="Arial" panose="020B0604020202020204" pitchFamily="34" charset="0"/>
                <a:cs typeface="Arial" panose="020B0604020202020204" pitchFamily="34" charset="0"/>
              </a:rPr>
              <a:t>Care Certificate </a:t>
            </a:r>
            <a:endParaRPr lang="en-GB" sz="2700" dirty="0">
              <a:solidFill>
                <a:srgbClr val="7030A0"/>
              </a:solidFill>
              <a:latin typeface="Arial" panose="020B0604020202020204" pitchFamily="34" charset="0"/>
              <a:cs typeface="Arial" panose="020B0604020202020204" pitchFamily="34" charset="0"/>
            </a:endParaRPr>
          </a:p>
          <a:p>
            <a:pPr lvl="1">
              <a:lnSpc>
                <a:spcPct val="124000"/>
              </a:lnSpc>
              <a:buFont typeface="Wingdings" panose="05000000000000000000" pitchFamily="2" charset="2"/>
              <a:buChar char="ü"/>
            </a:pPr>
            <a:r>
              <a:rPr lang="en-US" sz="2700" dirty="0">
                <a:solidFill>
                  <a:srgbClr val="7030A0"/>
                </a:solidFill>
                <a:latin typeface="Arial" panose="020B0604020202020204" pitchFamily="34" charset="0"/>
                <a:cs typeface="Arial" panose="020B0604020202020204" pitchFamily="34" charset="0"/>
              </a:rPr>
              <a:t>Clinical </a:t>
            </a:r>
            <a:endParaRPr lang="en-GB" sz="2700" dirty="0">
              <a:solidFill>
                <a:srgbClr val="7030A0"/>
              </a:solidFill>
              <a:latin typeface="Arial" panose="020B0604020202020204" pitchFamily="34" charset="0"/>
              <a:cs typeface="Arial" panose="020B0604020202020204" pitchFamily="34" charset="0"/>
            </a:endParaRPr>
          </a:p>
          <a:p>
            <a:pPr lvl="1">
              <a:lnSpc>
                <a:spcPct val="124000"/>
              </a:lnSpc>
              <a:buFont typeface="Wingdings" panose="05000000000000000000" pitchFamily="2" charset="2"/>
              <a:buChar char="ü"/>
            </a:pPr>
            <a:r>
              <a:rPr lang="en-US" sz="2700" dirty="0">
                <a:solidFill>
                  <a:srgbClr val="7030A0"/>
                </a:solidFill>
                <a:latin typeface="Arial" panose="020B0604020202020204" pitchFamily="34" charset="0"/>
                <a:cs typeface="Arial" panose="020B0604020202020204" pitchFamily="34" charset="0"/>
              </a:rPr>
              <a:t>Communications</a:t>
            </a:r>
          </a:p>
          <a:p>
            <a:pPr lvl="1">
              <a:lnSpc>
                <a:spcPct val="124000"/>
              </a:lnSpc>
              <a:buFont typeface="Wingdings" panose="05000000000000000000" pitchFamily="2" charset="2"/>
              <a:buChar char="ü"/>
            </a:pPr>
            <a:r>
              <a:rPr lang="en-US" sz="2700" dirty="0">
                <a:solidFill>
                  <a:srgbClr val="7030A0"/>
                </a:solidFill>
                <a:latin typeface="Arial" panose="020B0604020202020204" pitchFamily="34" charset="0"/>
                <a:cs typeface="Arial" panose="020B0604020202020204" pitchFamily="34" charset="0"/>
              </a:rPr>
              <a:t>Administration </a:t>
            </a:r>
            <a:endParaRPr lang="en-GB" sz="2700" dirty="0">
              <a:solidFill>
                <a:srgbClr val="7030A0"/>
              </a:solidFill>
              <a:latin typeface="Arial" panose="020B0604020202020204" pitchFamily="34" charset="0"/>
              <a:cs typeface="Arial" panose="020B0604020202020204" pitchFamily="34" charset="0"/>
            </a:endParaRPr>
          </a:p>
          <a:p>
            <a:pPr lvl="1">
              <a:lnSpc>
                <a:spcPct val="124000"/>
              </a:lnSpc>
              <a:buFont typeface="Wingdings" panose="05000000000000000000" pitchFamily="2" charset="2"/>
              <a:buChar char="ü"/>
            </a:pPr>
            <a:r>
              <a:rPr lang="en-US" sz="2700" dirty="0">
                <a:solidFill>
                  <a:srgbClr val="7030A0"/>
                </a:solidFill>
                <a:latin typeface="Arial" panose="020B0604020202020204" pitchFamily="34" charset="0"/>
                <a:cs typeface="Arial" panose="020B0604020202020204" pitchFamily="34" charset="0"/>
              </a:rPr>
              <a:t>Managing health records </a:t>
            </a:r>
            <a:endParaRPr lang="en-GB" sz="2700" dirty="0">
              <a:solidFill>
                <a:srgbClr val="7030A0"/>
              </a:solidFill>
              <a:latin typeface="Arial" panose="020B0604020202020204" pitchFamily="34" charset="0"/>
              <a:cs typeface="Arial" panose="020B0604020202020204" pitchFamily="34" charset="0"/>
            </a:endParaRPr>
          </a:p>
          <a:p>
            <a:pPr lvl="0">
              <a:lnSpc>
                <a:spcPct val="150000"/>
              </a:lnSpc>
            </a:pPr>
            <a:endParaRPr lang="en-GB" dirty="0">
              <a:latin typeface="Arial" panose="020B0604020202020204" pitchFamily="34" charset="0"/>
              <a:cs typeface="Arial" panose="020B0604020202020204" pitchFamily="34" charset="0"/>
            </a:endParaRPr>
          </a:p>
          <a:p>
            <a:pPr lvl="0">
              <a:lnSpc>
                <a:spcPct val="150000"/>
              </a:lnSpc>
            </a:pPr>
            <a:endParaRPr lang="en-GB" dirty="0">
              <a:latin typeface="Arial" panose="020B0604020202020204" pitchFamily="34" charset="0"/>
              <a:cs typeface="Arial" panose="020B0604020202020204" pitchFamily="34" charset="0"/>
            </a:endParaRPr>
          </a:p>
          <a:p>
            <a:pPr lvl="0">
              <a:lnSpc>
                <a:spcPct val="150000"/>
              </a:lnSpc>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2568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Mentorship within Practice</a:t>
            </a:r>
          </a:p>
        </p:txBody>
      </p:sp>
      <p:sp>
        <p:nvSpPr>
          <p:cNvPr id="3" name="Content Placeholder 2"/>
          <p:cNvSpPr>
            <a:spLocks noGrp="1"/>
          </p:cNvSpPr>
          <p:nvPr>
            <p:ph idx="1"/>
          </p:nvPr>
        </p:nvSpPr>
        <p:spPr>
          <a:xfrm>
            <a:off x="333375" y="1605516"/>
            <a:ext cx="11506200" cy="4804809"/>
          </a:xfrm>
          <a:solidFill>
            <a:schemeClr val="accent1">
              <a:lumMod val="20000"/>
              <a:lumOff val="80000"/>
            </a:schemeClr>
          </a:solidFill>
        </p:spPr>
        <p:txBody>
          <a:bodyPr numCol="1">
            <a:normAutofit/>
          </a:bodyPr>
          <a:lstStyle/>
          <a:p>
            <a:pPr>
              <a:lnSpc>
                <a:spcPct val="150000"/>
              </a:lnSpc>
            </a:pPr>
            <a:r>
              <a:rPr lang="en-GB" sz="2700" dirty="0">
                <a:latin typeface="Arial" panose="020B0604020202020204" pitchFamily="34" charset="0"/>
                <a:cs typeface="Arial" panose="020B0604020202020204" pitchFamily="34" charset="0"/>
              </a:rPr>
              <a:t>Planning of the programme</a:t>
            </a:r>
          </a:p>
          <a:p>
            <a:pPr>
              <a:lnSpc>
                <a:spcPct val="150000"/>
              </a:lnSpc>
            </a:pPr>
            <a:r>
              <a:rPr lang="en-GB" sz="2700" dirty="0">
                <a:latin typeface="Arial" panose="020B0604020202020204" pitchFamily="34" charset="0"/>
                <a:cs typeface="Arial" panose="020B0604020202020204" pitchFamily="34" charset="0"/>
              </a:rPr>
              <a:t>Mentorship and guidance ½ day every week</a:t>
            </a:r>
          </a:p>
          <a:p>
            <a:pPr>
              <a:lnSpc>
                <a:spcPct val="150000"/>
              </a:lnSpc>
            </a:pPr>
            <a:r>
              <a:rPr lang="en-GB" sz="2700" dirty="0">
                <a:latin typeface="Arial" panose="020B0604020202020204" pitchFamily="34" charset="0"/>
                <a:cs typeface="Arial" panose="020B0604020202020204" pitchFamily="34" charset="0"/>
              </a:rPr>
              <a:t>Two mentors = GP mentor &amp; a secondary mentor</a:t>
            </a:r>
          </a:p>
          <a:p>
            <a:pPr>
              <a:lnSpc>
                <a:spcPct val="150000"/>
              </a:lnSpc>
            </a:pPr>
            <a:r>
              <a:rPr lang="en-GB" sz="2700" dirty="0">
                <a:latin typeface="Arial" panose="020B0604020202020204" pitchFamily="34" charset="0"/>
                <a:cs typeface="Arial" panose="020B0604020202020204" pitchFamily="34" charset="0"/>
              </a:rPr>
              <a:t>GP Mentor must sign off clinical work and can sign off non-clinical work</a:t>
            </a:r>
          </a:p>
          <a:p>
            <a:pPr>
              <a:lnSpc>
                <a:spcPct val="150000"/>
              </a:lnSpc>
            </a:pPr>
            <a:r>
              <a:rPr lang="en-GB" sz="2700" dirty="0">
                <a:latin typeface="Arial" panose="020B0604020202020204" pitchFamily="34" charset="0"/>
                <a:cs typeface="Arial" panose="020B0604020202020204" pitchFamily="34" charset="0"/>
              </a:rPr>
              <a:t>Secondary mentor can sign off non-clinical work</a:t>
            </a:r>
          </a:p>
          <a:p>
            <a:pPr>
              <a:lnSpc>
                <a:spcPct val="150000"/>
              </a:lnSpc>
            </a:pPr>
            <a:r>
              <a:rPr lang="en-GB" sz="2700" dirty="0">
                <a:latin typeface="Arial" panose="020B0604020202020204" pitchFamily="34" charset="0"/>
                <a:cs typeface="Arial" panose="020B0604020202020204" pitchFamily="34" charset="0"/>
              </a:rPr>
              <a:t>Both will have access to Sysco</a:t>
            </a:r>
          </a:p>
          <a:p>
            <a:pPr lvl="0">
              <a:lnSpc>
                <a:spcPct val="150000"/>
              </a:lnSpc>
            </a:pPr>
            <a:endParaRPr lang="en-GB" dirty="0">
              <a:latin typeface="Arial" panose="020B0604020202020204" pitchFamily="34" charset="0"/>
              <a:cs typeface="Arial" panose="020B0604020202020204" pitchFamily="34" charset="0"/>
            </a:endParaRPr>
          </a:p>
          <a:p>
            <a:pPr lvl="0">
              <a:lnSpc>
                <a:spcPct val="150000"/>
              </a:lnSpc>
            </a:pPr>
            <a:endParaRPr lang="en-GB" dirty="0">
              <a:latin typeface="Arial" panose="020B0604020202020204" pitchFamily="34" charset="0"/>
              <a:cs typeface="Arial" panose="020B0604020202020204" pitchFamily="34" charset="0"/>
            </a:endParaRPr>
          </a:p>
          <a:p>
            <a:pPr lvl="0">
              <a:lnSpc>
                <a:spcPct val="150000"/>
              </a:lnSpc>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5622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Programme Process</a:t>
            </a:r>
          </a:p>
        </p:txBody>
      </p:sp>
      <p:sp>
        <p:nvSpPr>
          <p:cNvPr id="3" name="Content Placeholder 2"/>
          <p:cNvSpPr>
            <a:spLocks noGrp="1"/>
          </p:cNvSpPr>
          <p:nvPr>
            <p:ph idx="1"/>
          </p:nvPr>
        </p:nvSpPr>
        <p:spPr>
          <a:xfrm>
            <a:off x="333375" y="1605516"/>
            <a:ext cx="11506200" cy="4986670"/>
          </a:xfrm>
          <a:solidFill>
            <a:schemeClr val="accent1">
              <a:lumMod val="20000"/>
              <a:lumOff val="80000"/>
            </a:schemeClr>
          </a:solidFill>
        </p:spPr>
        <p:txBody>
          <a:bodyPr numCol="1">
            <a:normAutofit/>
          </a:bodyPr>
          <a:lstStyle/>
          <a:p>
            <a:pPr marL="0" lvl="0" indent="0">
              <a:lnSpc>
                <a:spcPct val="150000"/>
              </a:lnSpc>
              <a:buNone/>
            </a:pPr>
            <a:endParaRPr lang="en-GB" dirty="0">
              <a:latin typeface="Arial" panose="020B0604020202020204" pitchFamily="34" charset="0"/>
              <a:cs typeface="Arial" panose="020B0604020202020204" pitchFamily="34" charset="0"/>
            </a:endParaRPr>
          </a:p>
          <a:p>
            <a:pPr lvl="0">
              <a:lnSpc>
                <a:spcPct val="150000"/>
              </a:lnSpc>
            </a:pPr>
            <a:endParaRPr lang="en-GB" dirty="0">
              <a:latin typeface="Arial" panose="020B0604020202020204" pitchFamily="34" charset="0"/>
              <a:cs typeface="Arial" panose="020B0604020202020204" pitchFamily="34" charset="0"/>
            </a:endParaRPr>
          </a:p>
          <a:p>
            <a:pPr lvl="0">
              <a:lnSpc>
                <a:spcPct val="150000"/>
              </a:lnSpc>
            </a:pPr>
            <a:endParaRPr lang="en-GB" sz="2800" dirty="0">
              <a:latin typeface="Arial" panose="020B0604020202020204" pitchFamily="34" charset="0"/>
              <a:cs typeface="Arial" panose="020B0604020202020204" pitchFamily="34" charset="0"/>
            </a:endParaRPr>
          </a:p>
        </p:txBody>
      </p:sp>
      <p:sp>
        <p:nvSpPr>
          <p:cNvPr id="4" name="Rectangle: Rounded Corners 3">
            <a:extLst>
              <a:ext uri="{FF2B5EF4-FFF2-40B4-BE49-F238E27FC236}">
                <a16:creationId xmlns:a16="http://schemas.microsoft.com/office/drawing/2014/main" id="{B071D500-56A2-4CED-93FA-690B47C1B654}"/>
              </a:ext>
            </a:extLst>
          </p:cNvPr>
          <p:cNvSpPr/>
          <p:nvPr/>
        </p:nvSpPr>
        <p:spPr>
          <a:xfrm>
            <a:off x="810976" y="1765606"/>
            <a:ext cx="1260000" cy="900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1. Application &amp; Enrolment Process</a:t>
            </a:r>
          </a:p>
        </p:txBody>
      </p:sp>
      <p:sp>
        <p:nvSpPr>
          <p:cNvPr id="5" name="Rectangle: Rounded Corners 4">
            <a:extLst>
              <a:ext uri="{FF2B5EF4-FFF2-40B4-BE49-F238E27FC236}">
                <a16:creationId xmlns:a16="http://schemas.microsoft.com/office/drawing/2014/main" id="{E87EF1F1-D5E2-4A51-8CEC-E35AE3679383}"/>
              </a:ext>
            </a:extLst>
          </p:cNvPr>
          <p:cNvSpPr/>
          <p:nvPr/>
        </p:nvSpPr>
        <p:spPr>
          <a:xfrm>
            <a:off x="3138488" y="1908481"/>
            <a:ext cx="1260000" cy="900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Complete Pre-Programme Evaluation</a:t>
            </a:r>
          </a:p>
        </p:txBody>
      </p:sp>
      <p:sp>
        <p:nvSpPr>
          <p:cNvPr id="6" name="Rectangle: Rounded Corners 5">
            <a:extLst>
              <a:ext uri="{FF2B5EF4-FFF2-40B4-BE49-F238E27FC236}">
                <a16:creationId xmlns:a16="http://schemas.microsoft.com/office/drawing/2014/main" id="{CD3D5FD8-DEEC-4164-BE81-1B6D7CF85155}"/>
              </a:ext>
            </a:extLst>
          </p:cNvPr>
          <p:cNvSpPr/>
          <p:nvPr/>
        </p:nvSpPr>
        <p:spPr>
          <a:xfrm>
            <a:off x="5466000" y="1908481"/>
            <a:ext cx="1260000" cy="900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3. Attend Launch Event</a:t>
            </a:r>
          </a:p>
        </p:txBody>
      </p:sp>
      <p:sp>
        <p:nvSpPr>
          <p:cNvPr id="7" name="Rectangle: Rounded Corners 6">
            <a:extLst>
              <a:ext uri="{FF2B5EF4-FFF2-40B4-BE49-F238E27FC236}">
                <a16:creationId xmlns:a16="http://schemas.microsoft.com/office/drawing/2014/main" id="{DC8E28DB-8343-4CA5-93CD-634898104C1F}"/>
              </a:ext>
            </a:extLst>
          </p:cNvPr>
          <p:cNvSpPr/>
          <p:nvPr/>
        </p:nvSpPr>
        <p:spPr>
          <a:xfrm>
            <a:off x="7793512" y="1908481"/>
            <a:ext cx="1260000" cy="900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4. </a:t>
            </a:r>
            <a:r>
              <a:rPr lang="en-GB" sz="1100" b="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Formal Start</a:t>
            </a:r>
          </a:p>
        </p:txBody>
      </p:sp>
      <p:sp>
        <p:nvSpPr>
          <p:cNvPr id="8" name="Rectangle: Rounded Corners 7">
            <a:extLst>
              <a:ext uri="{FF2B5EF4-FFF2-40B4-BE49-F238E27FC236}">
                <a16:creationId xmlns:a16="http://schemas.microsoft.com/office/drawing/2014/main" id="{0F2D283E-600D-427E-BCD6-30E6D095F0FF}"/>
              </a:ext>
            </a:extLst>
          </p:cNvPr>
          <p:cNvSpPr/>
          <p:nvPr/>
        </p:nvSpPr>
        <p:spPr>
          <a:xfrm>
            <a:off x="10121024" y="1908720"/>
            <a:ext cx="1260000" cy="900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5. Monthly drop ins and regular sign off</a:t>
            </a:r>
          </a:p>
        </p:txBody>
      </p:sp>
      <p:sp>
        <p:nvSpPr>
          <p:cNvPr id="9" name="Rectangle: Rounded Corners 8">
            <a:extLst>
              <a:ext uri="{FF2B5EF4-FFF2-40B4-BE49-F238E27FC236}">
                <a16:creationId xmlns:a16="http://schemas.microsoft.com/office/drawing/2014/main" id="{921AC3A2-1DC8-441D-82DC-166F162F82E5}"/>
              </a:ext>
            </a:extLst>
          </p:cNvPr>
          <p:cNvSpPr/>
          <p:nvPr/>
        </p:nvSpPr>
        <p:spPr>
          <a:xfrm>
            <a:off x="10121024" y="3995850"/>
            <a:ext cx="1260000" cy="900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6. All work submitted and signed off</a:t>
            </a:r>
          </a:p>
        </p:txBody>
      </p:sp>
      <p:sp>
        <p:nvSpPr>
          <p:cNvPr id="10" name="Rectangle: Rounded Corners 9">
            <a:extLst>
              <a:ext uri="{FF2B5EF4-FFF2-40B4-BE49-F238E27FC236}">
                <a16:creationId xmlns:a16="http://schemas.microsoft.com/office/drawing/2014/main" id="{45FA558C-5BEA-46F4-BDB4-AEE13410198B}"/>
              </a:ext>
            </a:extLst>
          </p:cNvPr>
          <p:cNvSpPr/>
          <p:nvPr/>
        </p:nvSpPr>
        <p:spPr>
          <a:xfrm>
            <a:off x="7793512" y="3976800"/>
            <a:ext cx="1260000" cy="936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7. </a:t>
            </a:r>
            <a:r>
              <a:rPr lang="en-GB" sz="11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EoE</a:t>
            </a: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GP Lead undertakes verification (10%)</a:t>
            </a:r>
          </a:p>
        </p:txBody>
      </p:sp>
      <p:sp>
        <p:nvSpPr>
          <p:cNvPr id="11" name="Rectangle: Rounded Corners 10">
            <a:extLst>
              <a:ext uri="{FF2B5EF4-FFF2-40B4-BE49-F238E27FC236}">
                <a16:creationId xmlns:a16="http://schemas.microsoft.com/office/drawing/2014/main" id="{46313619-21E7-4502-9BE2-E7998391A303}"/>
              </a:ext>
            </a:extLst>
          </p:cNvPr>
          <p:cNvSpPr/>
          <p:nvPr/>
        </p:nvSpPr>
        <p:spPr>
          <a:xfrm>
            <a:off x="5466000" y="3995850"/>
            <a:ext cx="1260000" cy="900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8. Post Programme Evaluation</a:t>
            </a:r>
          </a:p>
        </p:txBody>
      </p:sp>
      <p:sp>
        <p:nvSpPr>
          <p:cNvPr id="12" name="Rectangle: Rounded Corners 11">
            <a:extLst>
              <a:ext uri="{FF2B5EF4-FFF2-40B4-BE49-F238E27FC236}">
                <a16:creationId xmlns:a16="http://schemas.microsoft.com/office/drawing/2014/main" id="{7F2859AB-B5D4-4237-9B5A-B7546F05192B}"/>
              </a:ext>
            </a:extLst>
          </p:cNvPr>
          <p:cNvSpPr/>
          <p:nvPr/>
        </p:nvSpPr>
        <p:spPr>
          <a:xfrm>
            <a:off x="3138487" y="3995850"/>
            <a:ext cx="1260000" cy="900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9. </a:t>
            </a:r>
            <a:r>
              <a:rPr lang="en-GB" sz="11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UoC</a:t>
            </a: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undertakes 100% verification</a:t>
            </a:r>
          </a:p>
        </p:txBody>
      </p:sp>
      <p:sp>
        <p:nvSpPr>
          <p:cNvPr id="13" name="Rectangle: Rounded Corners 12">
            <a:extLst>
              <a:ext uri="{FF2B5EF4-FFF2-40B4-BE49-F238E27FC236}">
                <a16:creationId xmlns:a16="http://schemas.microsoft.com/office/drawing/2014/main" id="{44864A6F-2083-49D1-ADF2-16C0F7136AF0}"/>
              </a:ext>
            </a:extLst>
          </p:cNvPr>
          <p:cNvSpPr/>
          <p:nvPr/>
        </p:nvSpPr>
        <p:spPr>
          <a:xfrm>
            <a:off x="7871146" y="5650725"/>
            <a:ext cx="1080000" cy="720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7.5 GPA updates following feedback</a:t>
            </a:r>
          </a:p>
        </p:txBody>
      </p:sp>
      <p:sp>
        <p:nvSpPr>
          <p:cNvPr id="14" name="Rectangle: Rounded Corners 13">
            <a:extLst>
              <a:ext uri="{FF2B5EF4-FFF2-40B4-BE49-F238E27FC236}">
                <a16:creationId xmlns:a16="http://schemas.microsoft.com/office/drawing/2014/main" id="{51DF7D59-E129-4E00-B915-BEA83A13B74D}"/>
              </a:ext>
            </a:extLst>
          </p:cNvPr>
          <p:cNvSpPr/>
          <p:nvPr/>
        </p:nvSpPr>
        <p:spPr>
          <a:xfrm>
            <a:off x="3228487" y="5650725"/>
            <a:ext cx="1080000" cy="720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9.5 GPA updates following feedback</a:t>
            </a:r>
          </a:p>
        </p:txBody>
      </p:sp>
      <p:sp>
        <p:nvSpPr>
          <p:cNvPr id="15" name="Rectangle: Rounded Corners 14">
            <a:extLst>
              <a:ext uri="{FF2B5EF4-FFF2-40B4-BE49-F238E27FC236}">
                <a16:creationId xmlns:a16="http://schemas.microsoft.com/office/drawing/2014/main" id="{93624CBA-9953-4DC2-9B36-47A7C5C0BFA2}"/>
              </a:ext>
            </a:extLst>
          </p:cNvPr>
          <p:cNvSpPr/>
          <p:nvPr/>
        </p:nvSpPr>
        <p:spPr>
          <a:xfrm>
            <a:off x="810976" y="3839025"/>
            <a:ext cx="1260000" cy="900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10. </a:t>
            </a:r>
            <a:r>
              <a:rPr lang="en-GB" sz="1100" b="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Programme Finish</a:t>
            </a:r>
            <a:endPar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Award of Certification</a:t>
            </a:r>
          </a:p>
        </p:txBody>
      </p:sp>
      <p:cxnSp>
        <p:nvCxnSpPr>
          <p:cNvPr id="16" name="Straight Arrow Connector 15">
            <a:extLst>
              <a:ext uri="{FF2B5EF4-FFF2-40B4-BE49-F238E27FC236}">
                <a16:creationId xmlns:a16="http://schemas.microsoft.com/office/drawing/2014/main" id="{A5ADE58C-6D68-4E57-ADF8-DD3F98A872C8}"/>
              </a:ext>
            </a:extLst>
          </p:cNvPr>
          <p:cNvCxnSpPr>
            <a:cxnSpLocks/>
            <a:stCxn id="4" idx="3"/>
            <a:endCxn id="5" idx="1"/>
          </p:cNvCxnSpPr>
          <p:nvPr/>
        </p:nvCxnSpPr>
        <p:spPr>
          <a:xfrm>
            <a:off x="2070976" y="2215606"/>
            <a:ext cx="1067512" cy="1428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33A9F1B-DB16-4655-A262-EC554478DF2F}"/>
              </a:ext>
            </a:extLst>
          </p:cNvPr>
          <p:cNvCxnSpPr>
            <a:cxnSpLocks/>
            <a:stCxn id="5" idx="3"/>
            <a:endCxn id="6" idx="1"/>
          </p:cNvCxnSpPr>
          <p:nvPr/>
        </p:nvCxnSpPr>
        <p:spPr>
          <a:xfrm>
            <a:off x="4398488" y="2358481"/>
            <a:ext cx="10675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A0EAFEB-F097-4F47-BC65-48E5F5DC26D0}"/>
              </a:ext>
            </a:extLst>
          </p:cNvPr>
          <p:cNvCxnSpPr>
            <a:cxnSpLocks/>
            <a:stCxn id="6" idx="3"/>
            <a:endCxn id="7" idx="1"/>
          </p:cNvCxnSpPr>
          <p:nvPr/>
        </p:nvCxnSpPr>
        <p:spPr>
          <a:xfrm>
            <a:off x="6726000" y="2358481"/>
            <a:ext cx="10675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D68DDDC-8144-4E13-A82B-42EA0748168F}"/>
              </a:ext>
            </a:extLst>
          </p:cNvPr>
          <p:cNvCxnSpPr>
            <a:cxnSpLocks/>
            <a:stCxn id="7" idx="3"/>
            <a:endCxn id="8" idx="1"/>
          </p:cNvCxnSpPr>
          <p:nvPr/>
        </p:nvCxnSpPr>
        <p:spPr>
          <a:xfrm>
            <a:off x="9053512" y="2358481"/>
            <a:ext cx="1067512" cy="23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B9B6C02-C2DA-47AE-B777-08A8155EB0CF}"/>
              </a:ext>
            </a:extLst>
          </p:cNvPr>
          <p:cNvCxnSpPr>
            <a:cxnSpLocks/>
            <a:stCxn id="8" idx="2"/>
            <a:endCxn id="9" idx="0"/>
          </p:cNvCxnSpPr>
          <p:nvPr/>
        </p:nvCxnSpPr>
        <p:spPr>
          <a:xfrm>
            <a:off x="10751024" y="2808720"/>
            <a:ext cx="0" cy="118713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0B4B1CF-C911-43A5-BF47-F3DC3D47E008}"/>
              </a:ext>
            </a:extLst>
          </p:cNvPr>
          <p:cNvCxnSpPr>
            <a:cxnSpLocks/>
            <a:stCxn id="9" idx="1"/>
            <a:endCxn id="10" idx="3"/>
          </p:cNvCxnSpPr>
          <p:nvPr/>
        </p:nvCxnSpPr>
        <p:spPr>
          <a:xfrm flipH="1" flipV="1">
            <a:off x="9053512" y="4444800"/>
            <a:ext cx="1067512" cy="105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8409DA3-A46E-4A49-A459-DF690708CF28}"/>
              </a:ext>
            </a:extLst>
          </p:cNvPr>
          <p:cNvCxnSpPr>
            <a:cxnSpLocks/>
            <a:stCxn id="10" idx="1"/>
            <a:endCxn id="11" idx="3"/>
          </p:cNvCxnSpPr>
          <p:nvPr/>
        </p:nvCxnSpPr>
        <p:spPr>
          <a:xfrm flipH="1">
            <a:off x="6726000" y="4444800"/>
            <a:ext cx="1067512" cy="105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9569AEA-B206-4D1F-88B5-42A83E30C5AC}"/>
              </a:ext>
            </a:extLst>
          </p:cNvPr>
          <p:cNvCxnSpPr>
            <a:cxnSpLocks/>
            <a:stCxn id="11" idx="1"/>
            <a:endCxn id="12" idx="3"/>
          </p:cNvCxnSpPr>
          <p:nvPr/>
        </p:nvCxnSpPr>
        <p:spPr>
          <a:xfrm flipH="1">
            <a:off x="4398487" y="4445850"/>
            <a:ext cx="106751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7A292B0D-36D6-44AB-BC89-9685F54BA9C5}"/>
              </a:ext>
            </a:extLst>
          </p:cNvPr>
          <p:cNvCxnSpPr>
            <a:cxnSpLocks/>
            <a:stCxn id="12" idx="1"/>
            <a:endCxn id="15" idx="3"/>
          </p:cNvCxnSpPr>
          <p:nvPr/>
        </p:nvCxnSpPr>
        <p:spPr>
          <a:xfrm flipH="1" flipV="1">
            <a:off x="2070976" y="4289025"/>
            <a:ext cx="1067511" cy="1568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7E7133F-044B-4F93-810D-803D2B4A14A3}"/>
              </a:ext>
            </a:extLst>
          </p:cNvPr>
          <p:cNvCxnSpPr>
            <a:cxnSpLocks/>
            <a:stCxn id="10" idx="2"/>
            <a:endCxn id="13" idx="0"/>
          </p:cNvCxnSpPr>
          <p:nvPr/>
        </p:nvCxnSpPr>
        <p:spPr>
          <a:xfrm flipH="1">
            <a:off x="8411146" y="4912800"/>
            <a:ext cx="12366" cy="73792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673A6DE-4E9D-4EE5-9707-AF1A6482E311}"/>
              </a:ext>
            </a:extLst>
          </p:cNvPr>
          <p:cNvCxnSpPr>
            <a:cxnSpLocks/>
            <a:stCxn id="12" idx="2"/>
            <a:endCxn id="14" idx="0"/>
          </p:cNvCxnSpPr>
          <p:nvPr/>
        </p:nvCxnSpPr>
        <p:spPr>
          <a:xfrm>
            <a:off x="3768487" y="4895850"/>
            <a:ext cx="0" cy="75487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8912656-1A8F-46E0-B1F9-5222479A239B}"/>
              </a:ext>
            </a:extLst>
          </p:cNvPr>
          <p:cNvCxnSpPr>
            <a:cxnSpLocks/>
            <a:stCxn id="11" idx="2"/>
            <a:endCxn id="28" idx="0"/>
          </p:cNvCxnSpPr>
          <p:nvPr/>
        </p:nvCxnSpPr>
        <p:spPr>
          <a:xfrm>
            <a:off x="6096000" y="4895850"/>
            <a:ext cx="0" cy="75487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8" name="Rectangle: Rounded Corners 27">
            <a:extLst>
              <a:ext uri="{FF2B5EF4-FFF2-40B4-BE49-F238E27FC236}">
                <a16:creationId xmlns:a16="http://schemas.microsoft.com/office/drawing/2014/main" id="{AC24300C-78CF-42C8-AB02-8D9D1AD0C7E4}"/>
              </a:ext>
            </a:extLst>
          </p:cNvPr>
          <p:cNvSpPr/>
          <p:nvPr/>
        </p:nvSpPr>
        <p:spPr>
          <a:xfrm>
            <a:off x="5556000" y="5650725"/>
            <a:ext cx="1080000" cy="720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8.5 Practice invoices Training Hub</a:t>
            </a:r>
          </a:p>
        </p:txBody>
      </p:sp>
    </p:spTree>
    <p:extLst>
      <p:ext uri="{BB962C8B-B14F-4D97-AF65-F5344CB8AC3E}">
        <p14:creationId xmlns:p14="http://schemas.microsoft.com/office/powerpoint/2010/main" val="3595909674"/>
      </p:ext>
    </p:extLst>
  </p:cSld>
  <p:clrMapOvr>
    <a:masterClrMapping/>
  </p:clrMapOvr>
</p:sld>
</file>

<file path=ppt/theme/theme1.xml><?xml version="1.0" encoding="utf-8"?>
<a:theme xmlns:a="http://schemas.openxmlformats.org/drawingml/2006/main" name="5CCG_Theme_2_plain">
  <a:themeElements>
    <a:clrScheme name="5CCG">
      <a:dk1>
        <a:srgbClr val="000000"/>
      </a:dk1>
      <a:lt1>
        <a:sysClr val="window" lastClr="FFFFFF"/>
      </a:lt1>
      <a:dk2>
        <a:srgbClr val="0072C6"/>
      </a:dk2>
      <a:lt2>
        <a:srgbClr val="FFFFFF"/>
      </a:lt2>
      <a:accent1>
        <a:srgbClr val="0072C6"/>
      </a:accent1>
      <a:accent2>
        <a:srgbClr val="83BB40"/>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CCG_Theme_2_plain" id="{05155A63-A014-44CE-8C37-9370AF7E06F5}" vid="{AA5FDDEA-E583-456D-9FFB-A664E0F6A3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pc="http://schemas.microsoft.com/office/infopath/2007/PartnerControls" xmlns:xsi="http://www.w3.org/2001/XMLSchema-instance">
  <documentManagement>
    <SharedWithUsers xmlns="fa2d630c-0fd2-4162-ab45-db8c57f77127">
      <UserInfo>
        <DisplayName>PLUME, Sarah (NHS NORFOLK AND WAVENEY CCG)</DisplayName>
        <AccountId>882</AccountId>
        <AccountType/>
      </UserInfo>
      <UserInfo>
        <DisplayName>DENNIS, Michael (NHS NORFOLK AND WAVENEY CCG)</DisplayName>
        <AccountId>822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5A6775755B70A40AD04FBCF93BAFDC3" ma:contentTypeVersion="13" ma:contentTypeDescription="Create a new document." ma:contentTypeScope="" ma:versionID="cbfa8d2a09345b79ea93555875201b60">
  <xsd:schema xmlns:xsd="http://www.w3.org/2001/XMLSchema" xmlns:xs="http://www.w3.org/2001/XMLSchema" xmlns:p="http://schemas.microsoft.com/office/2006/metadata/properties" xmlns:ns2="429b8a32-81f2-4547-81a5-4c449cb8f34e" xmlns:ns3="fa2d630c-0fd2-4162-ab45-db8c57f77127" targetNamespace="http://schemas.microsoft.com/office/2006/metadata/properties" ma:root="true" ma:fieldsID="1edc4bd22a57dfcd528c66b42dcc8084" ns2:_="" ns3:_="">
    <xsd:import namespace="429b8a32-81f2-4547-81a5-4c449cb8f34e"/>
    <xsd:import namespace="fa2d630c-0fd2-4162-ab45-db8c57f7712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9b8a32-81f2-4547-81a5-4c449cb8f3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2d630c-0fd2-4162-ab45-db8c57f7712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685186-62B7-4C5C-95A7-D25E0B83DA2B}">
  <ds:schemaRefs>
    <ds:schemaRef ds:uri="http://schemas.microsoft.com/sharepoint/v3/contenttype/forms"/>
  </ds:schemaRefs>
</ds:datastoreItem>
</file>

<file path=customXml/itemProps2.xml><?xml version="1.0" encoding="utf-8"?>
<ds:datastoreItem xmlns:ds="http://schemas.openxmlformats.org/officeDocument/2006/customXml" ds:itemID="{613B309B-B06F-4EB0-8C97-6427DDD5B085}">
  <ds:schemaRefs>
    <ds:schemaRef ds:uri="5f3a6573-22b3-467d-9773-243594e26a34"/>
    <ds:schemaRef ds:uri="http://schemas.microsoft.com/office/2006/documentManagement/types"/>
    <ds:schemaRef ds:uri="http://schemas.openxmlformats.org/package/2006/metadata/core-properties"/>
    <ds:schemaRef ds:uri="942f5cec-2232-428e-9fb8-4a28e89721eb"/>
    <ds:schemaRef ds:uri="http://purl.org/dc/terms/"/>
    <ds:schemaRef ds:uri="http://purl.org/dc/elements/1.1/"/>
    <ds:schemaRef ds:uri="http://purl.org/dc/dcmitype/"/>
    <ds:schemaRef ds:uri="http://schemas.microsoft.com/office/2006/metadata/properties"/>
    <ds:schemaRef ds:uri="http://www.w3.org/XML/1998/namespace"/>
    <ds:schemaRef ds:uri="http://schemas.microsoft.com/office/infopath/2007/PartnerControls"/>
    <ds:schemaRef ds:uri="http://schemas.microsoft.com/sharepoint/v3"/>
    <ds:schemaRef ds:uri="6438c21f-d494-42f3-b122-8a4e9ad39bee"/>
  </ds:schemaRefs>
</ds:datastoreItem>
</file>

<file path=customXml/itemProps3.xml><?xml version="1.0" encoding="utf-8"?>
<ds:datastoreItem xmlns:ds="http://schemas.openxmlformats.org/officeDocument/2006/customXml" ds:itemID="{E88C9CD1-1C03-4E0E-8733-F7830EBA9A6F}"/>
</file>

<file path=docProps/app.xml><?xml version="1.0" encoding="utf-8"?>
<Properties xmlns="http://schemas.openxmlformats.org/officeDocument/2006/extended-properties" xmlns:vt="http://schemas.openxmlformats.org/officeDocument/2006/docPropsVTypes">
  <Template>5CCG_Theme_2_plain</Template>
  <TotalTime>8572</TotalTime>
  <Words>1373</Words>
  <Application>Microsoft Office PowerPoint</Application>
  <PresentationFormat>Widescreen</PresentationFormat>
  <Paragraphs>159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5CCG_Theme_2_plain</vt:lpstr>
      <vt:lpstr>General Practice Assistant Programme</vt:lpstr>
      <vt:lpstr>Housekeeping</vt:lpstr>
      <vt:lpstr>History &amp; Context</vt:lpstr>
      <vt:lpstr>East of England GPA</vt:lpstr>
      <vt:lpstr>What is a General Practice Assistant?</vt:lpstr>
      <vt:lpstr>What can a GPA do?</vt:lpstr>
      <vt:lpstr>The Programme</vt:lpstr>
      <vt:lpstr>Mentorship within Practice</vt:lpstr>
      <vt:lpstr>The Programme Process</vt:lpstr>
      <vt:lpstr>Benefits of a GPA </vt:lpstr>
      <vt:lpstr>Applicant Requirements</vt:lpstr>
      <vt:lpstr>Practice Requirements</vt:lpstr>
      <vt:lpstr>Support Available</vt:lpstr>
      <vt:lpstr>Costs</vt:lpstr>
      <vt:lpstr>Timeline of Events</vt:lpstr>
      <vt:lpstr>Questions?  Contact: Rhiannon Edwards, Primary Care Transformation Workforce Officer Rhiannon.Edwards3@nhs.net  norfolkwaveneytraininghub@nhs.net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Wakefield Ian (06M) Great Yarmouth and Waveney CCG</dc:creator>
  <cp:lastModifiedBy>EDWARDS, Rhiannon (NHS NORFOLK AND WAVENEY CCG)</cp:lastModifiedBy>
  <cp:revision>14</cp:revision>
  <dcterms:created xsi:type="dcterms:W3CDTF">2020-03-27T15:51:10Z</dcterms:created>
  <dcterms:modified xsi:type="dcterms:W3CDTF">2022-02-18T11:14:04Z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0x010100A5A6775755B70A40AD04FBCF93BAFDC3</vt:lpwstr>
  </property>
  <property fmtid="{D5CDD505-2E9C-101B-9397-08002B2CF9AE}" pid="3" name="TaxKeyword">
    <vt:lpwstr/>
  </property>
  <property fmtid="{D5CDD505-2E9C-101B-9397-08002B2CF9AE}" pid="4" name="FileLeafRef">
    <vt:lpwstr>Norfolk and Waveney CCG Power Point Template.pptx</vt:lpwstr>
  </property>
  <property fmtid="{D5CDD505-2E9C-101B-9397-08002B2CF9AE}" pid="5" name="source_item_id">
    <vt:lpwstr>83</vt:lpwstr>
  </property>
</Properties>
</file>