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556" r:id="rId2"/>
    <p:sldId id="266" r:id="rId3"/>
    <p:sldId id="518" r:id="rId4"/>
    <p:sldId id="550" r:id="rId5"/>
    <p:sldId id="528" r:id="rId6"/>
    <p:sldId id="514" r:id="rId7"/>
    <p:sldId id="515" r:id="rId8"/>
    <p:sldId id="516" r:id="rId9"/>
    <p:sldId id="517" r:id="rId10"/>
    <p:sldId id="519" r:id="rId11"/>
    <p:sldId id="520" r:id="rId12"/>
    <p:sldId id="521" r:id="rId13"/>
    <p:sldId id="522" r:id="rId14"/>
    <p:sldId id="523" r:id="rId15"/>
    <p:sldId id="524" r:id="rId16"/>
    <p:sldId id="525" r:id="rId17"/>
    <p:sldId id="526" r:id="rId18"/>
    <p:sldId id="551" r:id="rId19"/>
    <p:sldId id="552" r:id="rId20"/>
    <p:sldId id="555" r:id="rId21"/>
    <p:sldId id="527" r:id="rId22"/>
    <p:sldId id="529" r:id="rId23"/>
    <p:sldId id="530" r:id="rId24"/>
    <p:sldId id="553" r:id="rId25"/>
    <p:sldId id="532" r:id="rId26"/>
    <p:sldId id="533" r:id="rId27"/>
    <p:sldId id="534" r:id="rId28"/>
    <p:sldId id="535" r:id="rId29"/>
    <p:sldId id="536" r:id="rId30"/>
    <p:sldId id="554" r:id="rId31"/>
    <p:sldId id="53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DF9025-D130-427B-9DFE-FD396BF36CFC}" v="51" dt="2024-10-31T14:46:19.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59" d="100"/>
          <a:sy n="59" d="100"/>
        </p:scale>
        <p:origin x="84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D1095-AC3D-4E72-A550-4BE69295AE88}" type="datetimeFigureOut">
              <a:rPr lang="en-GB" smtClean="0"/>
              <a:t>21/11/2024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8B8143-2921-4448-9D38-8821122E1B12}" type="slidenum">
              <a:rPr lang="en-GB" smtClean="0"/>
              <a:t>‹#›</a:t>
            </a:fld>
            <a:endParaRPr lang="en-GB"/>
          </a:p>
        </p:txBody>
      </p:sp>
    </p:spTree>
    <p:extLst>
      <p:ext uri="{BB962C8B-B14F-4D97-AF65-F5344CB8AC3E}">
        <p14:creationId xmlns:p14="http://schemas.microsoft.com/office/powerpoint/2010/main" val="70323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0FBDC-8D03-A48A-C1C3-E17E842AB1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D506DB-1705-603B-BD67-4718A760D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201BE4-08F0-7FD0-A4A8-C8DD501B6C06}"/>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5" name="Footer Placeholder 4">
            <a:extLst>
              <a:ext uri="{FF2B5EF4-FFF2-40B4-BE49-F238E27FC236}">
                <a16:creationId xmlns:a16="http://schemas.microsoft.com/office/drawing/2014/main" id="{8F88DEAC-007B-26E8-F427-B47691645E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3AA038-1A64-FADD-FA95-AEB913FEF8AB}"/>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1912655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29795-EE25-EE52-57FD-A51A7DC2D19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55BC77-60F8-6752-CB24-34BB01D215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35190A-EA4E-CCD6-F0B7-357C70D38CAC}"/>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5" name="Footer Placeholder 4">
            <a:extLst>
              <a:ext uri="{FF2B5EF4-FFF2-40B4-BE49-F238E27FC236}">
                <a16:creationId xmlns:a16="http://schemas.microsoft.com/office/drawing/2014/main" id="{F24B8910-2707-2766-154E-FB662D55DD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A2B706-270E-A375-62F9-A26FED8E4BD4}"/>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2904836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308448-E389-6E7F-DE03-FA9662EDF4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78FCA8-9D29-6AC2-2BC7-DFD2693986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EFDF34-B0EB-52E0-7619-3C3159538C9F}"/>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5" name="Footer Placeholder 4">
            <a:extLst>
              <a:ext uri="{FF2B5EF4-FFF2-40B4-BE49-F238E27FC236}">
                <a16:creationId xmlns:a16="http://schemas.microsoft.com/office/drawing/2014/main" id="{3DBB1BC7-5175-6BC3-7CD9-0AB7D97A9A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0E2383-C2FB-CB12-5F7B-627A8A6105D5}"/>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4044030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 layout">
    <p:spTree>
      <p:nvGrpSpPr>
        <p:cNvPr id="1" name=""/>
        <p:cNvGrpSpPr/>
        <p:nvPr/>
      </p:nvGrpSpPr>
      <p:grpSpPr>
        <a:xfrm>
          <a:off x="0" y="0"/>
          <a:ext cx="0" cy="0"/>
          <a:chOff x="0" y="0"/>
          <a:chExt cx="0" cy="0"/>
        </a:xfrm>
      </p:grpSpPr>
      <p:pic>
        <p:nvPicPr>
          <p:cNvPr id="2" name="Picture 1" descr="A picture containing drawing&#10;&#10;Description automatically generated">
            <a:extLst>
              <a:ext uri="{FF2B5EF4-FFF2-40B4-BE49-F238E27FC236}">
                <a16:creationId xmlns:a16="http://schemas.microsoft.com/office/drawing/2014/main" id="{65E28F66-CBA2-FB44-B255-83DB260CE7D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479B397D-329B-0A4E-82C0-38181B95CB5C}"/>
              </a:ext>
            </a:extLst>
          </p:cNvPr>
          <p:cNvSpPr txBox="1"/>
          <p:nvPr userDrawn="1"/>
        </p:nvSpPr>
        <p:spPr>
          <a:xfrm>
            <a:off x="785932" y="1518962"/>
            <a:ext cx="4743332" cy="307777"/>
          </a:xfrm>
          <a:prstGeom prst="rect">
            <a:avLst/>
          </a:prstGeom>
          <a:noFill/>
        </p:spPr>
        <p:txBody>
          <a:bodyPr wrap="square" rtlCol="0">
            <a:spAutoFit/>
          </a:bodyPr>
          <a:lstStyle>
            <a:defPPr>
              <a:defRPr lang="en-US"/>
            </a:defPPr>
            <a:lvl1pPr>
              <a:defRPr sz="1400">
                <a:solidFill>
                  <a:schemeClr val="bg1"/>
                </a:solidFill>
                <a:latin typeface="Century Gothic" charset="0"/>
                <a:ea typeface="Century Gothic" charset="0"/>
                <a:cs typeface="Century Gothic" charset="0"/>
              </a:defRPr>
            </a:lvl1pPr>
          </a:lstStyle>
          <a:p>
            <a:endParaRPr lang="en-US" dirty="0"/>
          </a:p>
        </p:txBody>
      </p:sp>
      <p:grpSp>
        <p:nvGrpSpPr>
          <p:cNvPr id="6" name="Group 5">
            <a:extLst>
              <a:ext uri="{FF2B5EF4-FFF2-40B4-BE49-F238E27FC236}">
                <a16:creationId xmlns:a16="http://schemas.microsoft.com/office/drawing/2014/main" id="{4A1DC943-0BF1-DD46-97B1-C2CC3FAEFAB5}"/>
              </a:ext>
            </a:extLst>
          </p:cNvPr>
          <p:cNvGrpSpPr/>
          <p:nvPr userDrawn="1"/>
        </p:nvGrpSpPr>
        <p:grpSpPr>
          <a:xfrm>
            <a:off x="0" y="6322219"/>
            <a:ext cx="12192000" cy="377731"/>
            <a:chOff x="0" y="6322219"/>
            <a:chExt cx="12192000" cy="377731"/>
          </a:xfrm>
        </p:grpSpPr>
        <p:cxnSp>
          <p:nvCxnSpPr>
            <p:cNvPr id="7" name="Straight Connector 6">
              <a:extLst>
                <a:ext uri="{FF2B5EF4-FFF2-40B4-BE49-F238E27FC236}">
                  <a16:creationId xmlns:a16="http://schemas.microsoft.com/office/drawing/2014/main" id="{87ED935D-33D4-024A-BD5B-B77316EA9050}"/>
                </a:ext>
              </a:extLst>
            </p:cNvPr>
            <p:cNvCxnSpPr>
              <a:cxnSpLocks/>
            </p:cNvCxnSpPr>
            <p:nvPr/>
          </p:nvCxnSpPr>
          <p:spPr>
            <a:xfrm>
              <a:off x="0" y="6322219"/>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55EBCAF-C5D3-3441-89D2-D7684752ED53}"/>
                </a:ext>
              </a:extLst>
            </p:cNvPr>
            <p:cNvSpPr txBox="1"/>
            <p:nvPr/>
          </p:nvSpPr>
          <p:spPr>
            <a:xfrm>
              <a:off x="785931" y="6453729"/>
              <a:ext cx="2978825" cy="246221"/>
            </a:xfrm>
            <a:prstGeom prst="rect">
              <a:avLst/>
            </a:prstGeom>
            <a:noFill/>
            <a:ln>
              <a:noFill/>
            </a:ln>
          </p:spPr>
          <p:txBody>
            <a:bodyPr wrap="square" rtlCol="0">
              <a:spAutoFit/>
            </a:bodyPr>
            <a:lstStyle/>
            <a:p>
              <a:r>
                <a:rPr lang="en-US" sz="1000" dirty="0">
                  <a:solidFill>
                    <a:schemeClr val="bg1"/>
                  </a:solidFill>
                  <a:latin typeface="Century Gothic" panose="020B0502020202020204" pitchFamily="34" charset="0"/>
                </a:rPr>
                <a:t>Change Grow Live </a:t>
              </a:r>
            </a:p>
          </p:txBody>
        </p:sp>
      </p:grpSp>
      <p:sp>
        <p:nvSpPr>
          <p:cNvPr id="13" name="Text Placeholder 11">
            <a:extLst>
              <a:ext uri="{FF2B5EF4-FFF2-40B4-BE49-F238E27FC236}">
                <a16:creationId xmlns:a16="http://schemas.microsoft.com/office/drawing/2014/main" id="{30DF5C48-0041-6641-94D0-7180A783E52B}"/>
              </a:ext>
            </a:extLst>
          </p:cNvPr>
          <p:cNvSpPr>
            <a:spLocks noGrp="1"/>
          </p:cNvSpPr>
          <p:nvPr>
            <p:ph type="body" sz="quarter" idx="10" hasCustomPrompt="1"/>
          </p:nvPr>
        </p:nvSpPr>
        <p:spPr>
          <a:xfrm>
            <a:off x="785931" y="771310"/>
            <a:ext cx="4338638" cy="265113"/>
          </a:xfrm>
          <a:prstGeom prst="rect">
            <a:avLst/>
          </a:prstGeom>
        </p:spPr>
        <p:txBody>
          <a:bodyPr/>
          <a:lstStyle>
            <a:lvl1pPr marL="0" indent="0">
              <a:buNone/>
              <a:defRPr sz="2400" b="1">
                <a:solidFill>
                  <a:schemeClr val="bg1"/>
                </a:solidFill>
              </a:defRPr>
            </a:lvl1pPr>
          </a:lstStyle>
          <a:p>
            <a:pPr lvl="0"/>
            <a:r>
              <a:rPr lang="en-US" dirty="0"/>
              <a:t>Agenda slide</a:t>
            </a:r>
          </a:p>
        </p:txBody>
      </p:sp>
      <p:sp>
        <p:nvSpPr>
          <p:cNvPr id="15" name="Text Placeholder 14">
            <a:extLst>
              <a:ext uri="{FF2B5EF4-FFF2-40B4-BE49-F238E27FC236}">
                <a16:creationId xmlns:a16="http://schemas.microsoft.com/office/drawing/2014/main" id="{A2374946-81A7-734E-AD5B-FF3A87BF1521}"/>
              </a:ext>
            </a:extLst>
          </p:cNvPr>
          <p:cNvSpPr>
            <a:spLocks noGrp="1"/>
          </p:cNvSpPr>
          <p:nvPr>
            <p:ph type="body" sz="quarter" idx="11" hasCustomPrompt="1"/>
          </p:nvPr>
        </p:nvSpPr>
        <p:spPr>
          <a:xfrm>
            <a:off x="785813" y="1493838"/>
            <a:ext cx="4006904" cy="3362325"/>
          </a:xfrm>
          <a:prstGeom prst="rect">
            <a:avLst/>
          </a:prstGeom>
        </p:spPr>
        <p:txBody>
          <a:bodyPr/>
          <a:lstStyle>
            <a:lvl1pPr marL="0" indent="0">
              <a:lnSpc>
                <a:spcPct val="100000"/>
              </a:lnSpc>
              <a:buNone/>
              <a:defRPr sz="1400">
                <a:solidFill>
                  <a:schemeClr val="bg1"/>
                </a:solidFill>
              </a:defRPr>
            </a:lvl1pPr>
          </a:lstStyle>
          <a:p>
            <a:r>
              <a:rPr lang="en-US" dirty="0"/>
              <a:t>It’s always a very good idea to give your audience an understanding of both the purpose and structure of your presentation before you start. It’s much easier for your audience to concentrate on the content if they understand what it is leading to.</a:t>
            </a:r>
          </a:p>
          <a:p>
            <a:r>
              <a:rPr lang="en-US" dirty="0"/>
              <a:t>Use this slide to give a brief introduction to your presentation, then explain your objective and how you’re going to get there, using your agenda points.</a:t>
            </a:r>
          </a:p>
          <a:p>
            <a:pPr lvl="0"/>
            <a:endParaRPr lang="en-US" dirty="0"/>
          </a:p>
        </p:txBody>
      </p:sp>
      <p:sp>
        <p:nvSpPr>
          <p:cNvPr id="19" name="Text Placeholder 18">
            <a:extLst>
              <a:ext uri="{FF2B5EF4-FFF2-40B4-BE49-F238E27FC236}">
                <a16:creationId xmlns:a16="http://schemas.microsoft.com/office/drawing/2014/main" id="{E99FB6AB-2B42-CE4D-83F1-18D85259BF6B}"/>
              </a:ext>
            </a:extLst>
          </p:cNvPr>
          <p:cNvSpPr>
            <a:spLocks noGrp="1"/>
          </p:cNvSpPr>
          <p:nvPr>
            <p:ph type="body" sz="quarter" idx="12" hasCustomPrompt="1"/>
          </p:nvPr>
        </p:nvSpPr>
        <p:spPr>
          <a:xfrm>
            <a:off x="6663197" y="1372402"/>
            <a:ext cx="4082612" cy="3819525"/>
          </a:xfrm>
          <a:prstGeom prst="rect">
            <a:avLst/>
          </a:prstGeom>
        </p:spPr>
        <p:txBody>
          <a:bodyPr/>
          <a:lstStyle>
            <a:lvl1pPr marL="342900" indent="-342900">
              <a:lnSpc>
                <a:spcPct val="150000"/>
              </a:lnSpc>
              <a:buFont typeface="+mj-lt"/>
              <a:buAutoNum type="arabicPeriod"/>
              <a:defRPr sz="1800" b="1">
                <a:solidFill>
                  <a:schemeClr val="bg1"/>
                </a:solidFill>
              </a:defRPr>
            </a:lvl1pPr>
          </a:lstStyle>
          <a:p>
            <a:pPr lvl="0"/>
            <a:r>
              <a:rPr lang="en-US" dirty="0"/>
              <a:t>Introduction</a:t>
            </a:r>
          </a:p>
          <a:p>
            <a:pPr lvl="0"/>
            <a:r>
              <a:rPr lang="en-US" dirty="0"/>
              <a:t>Development</a:t>
            </a:r>
          </a:p>
          <a:p>
            <a:pPr lvl="0"/>
            <a:r>
              <a:rPr lang="en-US" dirty="0"/>
              <a:t>Activity</a:t>
            </a:r>
          </a:p>
          <a:p>
            <a:pPr lvl="0"/>
            <a:r>
              <a:rPr lang="en-US" dirty="0"/>
              <a:t>Discussion</a:t>
            </a:r>
          </a:p>
          <a:p>
            <a:pPr lvl="0"/>
            <a:r>
              <a:rPr lang="en-US" dirty="0"/>
              <a:t>Conclusion</a:t>
            </a:r>
          </a:p>
          <a:p>
            <a:pPr lvl="0"/>
            <a:r>
              <a:rPr lang="en-US" dirty="0"/>
              <a:t>Questions</a:t>
            </a:r>
          </a:p>
          <a:p>
            <a:pPr lvl="0"/>
            <a:r>
              <a:rPr lang="en-US" dirty="0"/>
              <a:t>Contact</a:t>
            </a:r>
          </a:p>
        </p:txBody>
      </p:sp>
    </p:spTree>
    <p:extLst>
      <p:ext uri="{BB962C8B-B14F-4D97-AF65-F5344CB8AC3E}">
        <p14:creationId xmlns:p14="http://schemas.microsoft.com/office/powerpoint/2010/main" val="2200917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3D8B8-8769-7402-83AD-34586B2538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5ED8A1-5095-ED37-8A93-2A96E7038F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C76DD2-9054-954D-0D5F-458689C6494C}"/>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5" name="Footer Placeholder 4">
            <a:extLst>
              <a:ext uri="{FF2B5EF4-FFF2-40B4-BE49-F238E27FC236}">
                <a16:creationId xmlns:a16="http://schemas.microsoft.com/office/drawing/2014/main" id="{708BDBCA-173A-1DF4-F7AF-07EA8B7BF9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9C90A3-D93C-CD14-C5D6-A4B56B5D62E2}"/>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4291725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29812-864F-B52B-90D6-F7083044D1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2A6818C-B2B6-FE59-C0BE-6E162462EE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5267EA-0F95-4D44-98DB-BD74CCF604BC}"/>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5" name="Footer Placeholder 4">
            <a:extLst>
              <a:ext uri="{FF2B5EF4-FFF2-40B4-BE49-F238E27FC236}">
                <a16:creationId xmlns:a16="http://schemas.microsoft.com/office/drawing/2014/main" id="{5A604031-23AB-3B89-28F6-34755A009D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B1A875-C681-CD9E-8E4D-F3B5735AF7D7}"/>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423253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0A2FD-1809-2C19-6660-398290E49E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D2C552-6F7A-7E64-05B1-314C646DD2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19B5819-C947-6885-94D8-D27AE8312C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273E15A-9149-E8EA-7F7B-95A16484EDA7}"/>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6" name="Footer Placeholder 5">
            <a:extLst>
              <a:ext uri="{FF2B5EF4-FFF2-40B4-BE49-F238E27FC236}">
                <a16:creationId xmlns:a16="http://schemas.microsoft.com/office/drawing/2014/main" id="{1186B5AB-B4B5-F327-0395-BFBC917CE9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ED035F-460F-F482-FD48-524FB1DE34C2}"/>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299040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ECE2F-B7CF-145F-74B1-2B25EC0CF4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A0CA8C-95D6-4E33-34C6-6397CDC6A3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211F90-31FE-7F5F-5605-0FB6C239AE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C5D7B3-4FC8-B2FE-D499-604AD4B31A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C50A7A-12F2-1898-0040-843D903959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C8D5710-15C7-34FC-BA35-55CA7CBB8568}"/>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8" name="Footer Placeholder 7">
            <a:extLst>
              <a:ext uri="{FF2B5EF4-FFF2-40B4-BE49-F238E27FC236}">
                <a16:creationId xmlns:a16="http://schemas.microsoft.com/office/drawing/2014/main" id="{8691B1F5-292E-ED67-6D55-86852F5BA12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429D27-DBC5-0858-6B13-70FF56C49DDA}"/>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3762003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CDFF-BF20-57BC-05A6-EF552887ABF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0012F91-285A-BE57-86E9-07C735305D20}"/>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4" name="Footer Placeholder 3">
            <a:extLst>
              <a:ext uri="{FF2B5EF4-FFF2-40B4-BE49-F238E27FC236}">
                <a16:creationId xmlns:a16="http://schemas.microsoft.com/office/drawing/2014/main" id="{AA892548-25E4-0403-4F54-3F2A1D8B1C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B84620-E7CF-5B1C-49B2-B0FF533D751B}"/>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3972935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E0D615-1DD1-30DA-3EEC-5345A390C856}"/>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3" name="Footer Placeholder 2">
            <a:extLst>
              <a:ext uri="{FF2B5EF4-FFF2-40B4-BE49-F238E27FC236}">
                <a16:creationId xmlns:a16="http://schemas.microsoft.com/office/drawing/2014/main" id="{CA5FF94A-C170-D5FE-6455-AC4EAB01F89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392E80-7BCB-B638-4439-2F026CD3DAFF}"/>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304065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8F33F-C9DB-36CB-4576-F91FEC8F7B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E7D9F36-6800-E72A-3B02-65EA36289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95DDB84-09E5-C859-018B-3FACEAAE2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97392-B94B-99B8-C4DB-E93CF7D652D6}"/>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6" name="Footer Placeholder 5">
            <a:extLst>
              <a:ext uri="{FF2B5EF4-FFF2-40B4-BE49-F238E27FC236}">
                <a16:creationId xmlns:a16="http://schemas.microsoft.com/office/drawing/2014/main" id="{F726512E-0590-1177-2EDE-773E685FB5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AE9A1B-CE73-A371-1A68-30F25F5A0DC8}"/>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191003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0FBE8-A449-A06B-D0D2-9DE76DCA23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54EB70-72E9-F4CF-4980-123EE83F89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925401E-F626-8655-844C-49560F973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FE4FC9-5E26-E9C9-2F27-89A6D262A924}"/>
              </a:ext>
            </a:extLst>
          </p:cNvPr>
          <p:cNvSpPr>
            <a:spLocks noGrp="1"/>
          </p:cNvSpPr>
          <p:nvPr>
            <p:ph type="dt" sz="half" idx="10"/>
          </p:nvPr>
        </p:nvSpPr>
        <p:spPr/>
        <p:txBody>
          <a:bodyPr/>
          <a:lstStyle/>
          <a:p>
            <a:fld id="{3A4FBB4A-6BC7-40A6-AEFB-9E6FAF070EA5}" type="datetimeFigureOut">
              <a:rPr lang="en-GB" smtClean="0"/>
              <a:t>21/11/2024</a:t>
            </a:fld>
            <a:endParaRPr lang="en-GB"/>
          </a:p>
        </p:txBody>
      </p:sp>
      <p:sp>
        <p:nvSpPr>
          <p:cNvPr id="6" name="Footer Placeholder 5">
            <a:extLst>
              <a:ext uri="{FF2B5EF4-FFF2-40B4-BE49-F238E27FC236}">
                <a16:creationId xmlns:a16="http://schemas.microsoft.com/office/drawing/2014/main" id="{0643E47C-2436-2055-4181-1F17AFDE50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860C7B-288C-AC79-D3C7-EC5516F77A62}"/>
              </a:ext>
            </a:extLst>
          </p:cNvPr>
          <p:cNvSpPr>
            <a:spLocks noGrp="1"/>
          </p:cNvSpPr>
          <p:nvPr>
            <p:ph type="sldNum" sz="quarter" idx="12"/>
          </p:nvPr>
        </p:nvSpPr>
        <p:spPr/>
        <p:txBody>
          <a:bodyPr/>
          <a:lstStyle/>
          <a:p>
            <a:fld id="{89A1F018-4121-4942-830D-617F66C2FCF2}" type="slidenum">
              <a:rPr lang="en-GB" smtClean="0"/>
              <a:t>‹#›</a:t>
            </a:fld>
            <a:endParaRPr lang="en-GB"/>
          </a:p>
        </p:txBody>
      </p:sp>
    </p:spTree>
    <p:extLst>
      <p:ext uri="{BB962C8B-B14F-4D97-AF65-F5344CB8AC3E}">
        <p14:creationId xmlns:p14="http://schemas.microsoft.com/office/powerpoint/2010/main" val="670998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93E5F2-FA03-80B0-6C02-072A729251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9EC2FD-7AB1-5EA7-C6C1-992A06F3F9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8B6546-847A-B0B7-A46F-4FE63AD0AD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A4FBB4A-6BC7-40A6-AEFB-9E6FAF070EA5}" type="datetimeFigureOut">
              <a:rPr lang="en-GB" smtClean="0"/>
              <a:t>21/11/2024</a:t>
            </a:fld>
            <a:endParaRPr lang="en-GB"/>
          </a:p>
        </p:txBody>
      </p:sp>
      <p:sp>
        <p:nvSpPr>
          <p:cNvPr id="5" name="Footer Placeholder 4">
            <a:extLst>
              <a:ext uri="{FF2B5EF4-FFF2-40B4-BE49-F238E27FC236}">
                <a16:creationId xmlns:a16="http://schemas.microsoft.com/office/drawing/2014/main" id="{07FEC438-AA67-5C7A-C17C-3B6FBEF711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A9A4B58-122A-5FD2-4EEC-6F006FFF9A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9A1F018-4121-4942-830D-617F66C2FCF2}" type="slidenum">
              <a:rPr lang="en-GB" smtClean="0"/>
              <a:t>‹#›</a:t>
            </a:fld>
            <a:endParaRPr lang="en-GB"/>
          </a:p>
        </p:txBody>
      </p:sp>
    </p:spTree>
    <p:extLst>
      <p:ext uri="{BB962C8B-B14F-4D97-AF65-F5344CB8AC3E}">
        <p14:creationId xmlns:p14="http://schemas.microsoft.com/office/powerpoint/2010/main" val="3479475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DC5AED-68CD-CBF3-B9BA-3E7F56AA6B12}"/>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E645E4A5-F83B-6F78-A0CF-9DC34A959759}"/>
              </a:ext>
            </a:extLst>
          </p:cNvPr>
          <p:cNvSpPr txBox="1">
            <a:spLocks/>
          </p:cNvSpPr>
          <p:nvPr/>
        </p:nvSpPr>
        <p:spPr>
          <a:xfrm>
            <a:off x="982133" y="692696"/>
            <a:ext cx="9963574" cy="118872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latin typeface="Calibri" panose="020F0502020204030204" pitchFamily="34" charset="0"/>
                <a:cs typeface="Calibri" panose="020F0502020204030204" pitchFamily="34" charset="0"/>
              </a:rPr>
              <a:t>Supporting patients with substance use in Primary Care</a:t>
            </a:r>
          </a:p>
        </p:txBody>
      </p:sp>
      <p:sp>
        <p:nvSpPr>
          <p:cNvPr id="6" name="Content Placeholder 2">
            <a:extLst>
              <a:ext uri="{FF2B5EF4-FFF2-40B4-BE49-F238E27FC236}">
                <a16:creationId xmlns:a16="http://schemas.microsoft.com/office/drawing/2014/main" id="{E007B97F-14CD-62C2-851A-D532905D5A7F}"/>
              </a:ext>
            </a:extLst>
          </p:cNvPr>
          <p:cNvSpPr txBox="1">
            <a:spLocks/>
          </p:cNvSpPr>
          <p:nvPr/>
        </p:nvSpPr>
        <p:spPr>
          <a:xfrm>
            <a:off x="745067" y="3221276"/>
            <a:ext cx="10437706" cy="17553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solidFill>
                  <a:schemeClr val="bg1"/>
                </a:solidFill>
              </a:rPr>
              <a:t>Dr Justin Markiewicz</a:t>
            </a:r>
          </a:p>
          <a:p>
            <a:pPr marL="0" indent="0" algn="ctr">
              <a:buFont typeface="Arial" panose="020B0604020202020204" pitchFamily="34" charset="0"/>
              <a:buNone/>
            </a:pPr>
            <a:r>
              <a:rPr lang="en-GB" dirty="0">
                <a:solidFill>
                  <a:schemeClr val="bg1"/>
                </a:solidFill>
              </a:rPr>
              <a:t>Change Grow Live</a:t>
            </a:r>
          </a:p>
          <a:p>
            <a:pPr marL="0" indent="0" algn="ctr">
              <a:buFont typeface="Arial" panose="020B0604020202020204" pitchFamily="34" charset="0"/>
              <a:buNone/>
            </a:pPr>
            <a:r>
              <a:rPr lang="en-GB" dirty="0">
                <a:solidFill>
                  <a:schemeClr val="bg1"/>
                </a:solidFill>
              </a:rPr>
              <a:t>Homelessness Engagement and Recovery Team</a:t>
            </a:r>
          </a:p>
        </p:txBody>
      </p:sp>
    </p:spTree>
    <p:extLst>
      <p:ext uri="{BB962C8B-B14F-4D97-AF65-F5344CB8AC3E}">
        <p14:creationId xmlns:p14="http://schemas.microsoft.com/office/powerpoint/2010/main" val="94001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52AC4-B838-C70E-CA37-A486ECA26DAA}"/>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solidFill>
                  <a:schemeClr val="bg1"/>
                </a:solidFill>
              </a:rPr>
              <a:t>Binge drinking vs dependence</a:t>
            </a:r>
            <a:endParaRPr lang="en-GB" dirty="0">
              <a:solidFill>
                <a:schemeClr val="bg1"/>
              </a:solidFill>
            </a:endParaRPr>
          </a:p>
        </p:txBody>
      </p:sp>
      <p:sp>
        <p:nvSpPr>
          <p:cNvPr id="3" name="Content Placeholder 2">
            <a:extLst>
              <a:ext uri="{FF2B5EF4-FFF2-40B4-BE49-F238E27FC236}">
                <a16:creationId xmlns:a16="http://schemas.microsoft.com/office/drawing/2014/main" id="{B0615AE5-FDB7-91E2-5FA6-B3B31E2E266D}"/>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Binge = presence of dry days – nalmefene pathway</a:t>
            </a:r>
          </a:p>
          <a:p>
            <a:r>
              <a:rPr lang="en-GB">
                <a:solidFill>
                  <a:schemeClr val="bg1"/>
                </a:solidFill>
              </a:rPr>
              <a:t>Dependence – cannot clearly define dry periods</a:t>
            </a:r>
          </a:p>
          <a:p>
            <a:r>
              <a:rPr lang="en-GB">
                <a:solidFill>
                  <a:schemeClr val="bg1"/>
                </a:solidFill>
              </a:rPr>
              <a:t>Better to over diagnose dependence rather than under diagnose it</a:t>
            </a:r>
            <a:endParaRPr lang="en-GB" dirty="0">
              <a:solidFill>
                <a:schemeClr val="bg1"/>
              </a:solidFill>
            </a:endParaRPr>
          </a:p>
        </p:txBody>
      </p:sp>
    </p:spTree>
    <p:extLst>
      <p:ext uri="{BB962C8B-B14F-4D97-AF65-F5344CB8AC3E}">
        <p14:creationId xmlns:p14="http://schemas.microsoft.com/office/powerpoint/2010/main" val="294213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13FBC-B323-24C2-847C-557778398499}"/>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Alcohol Dependency</a:t>
            </a:r>
          </a:p>
        </p:txBody>
      </p:sp>
      <p:sp>
        <p:nvSpPr>
          <p:cNvPr id="3" name="Content Placeholder 2">
            <a:extLst>
              <a:ext uri="{FF2B5EF4-FFF2-40B4-BE49-F238E27FC236}">
                <a16:creationId xmlns:a16="http://schemas.microsoft.com/office/drawing/2014/main" id="{8B0F6B3A-484C-B851-6E19-F342AAF7340F}"/>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Withdrawal happens 24-48 hours after last drink</a:t>
            </a:r>
          </a:p>
          <a:p>
            <a:r>
              <a:rPr lang="en-GB">
                <a:solidFill>
                  <a:schemeClr val="bg1"/>
                </a:solidFill>
              </a:rPr>
              <a:t>Autonomic rebound</a:t>
            </a:r>
          </a:p>
          <a:p>
            <a:r>
              <a:rPr lang="en-GB">
                <a:solidFill>
                  <a:schemeClr val="bg1"/>
                </a:solidFill>
              </a:rPr>
              <a:t>Spike in BP and pulse can cause DT’s, CVA-10% mortality</a:t>
            </a:r>
          </a:p>
          <a:p>
            <a:r>
              <a:rPr lang="en-GB">
                <a:solidFill>
                  <a:schemeClr val="bg1"/>
                </a:solidFill>
              </a:rPr>
              <a:t>Pt disoriented to time (NOT SMELLING OF ALCOHOL-High BP ---)-unsteady on feet, uncoordinated, slower onset</a:t>
            </a:r>
            <a:endParaRPr lang="en-GB" dirty="0">
              <a:solidFill>
                <a:schemeClr val="bg1"/>
              </a:solidFill>
            </a:endParaRPr>
          </a:p>
        </p:txBody>
      </p:sp>
    </p:spTree>
    <p:extLst>
      <p:ext uri="{BB962C8B-B14F-4D97-AF65-F5344CB8AC3E}">
        <p14:creationId xmlns:p14="http://schemas.microsoft.com/office/powerpoint/2010/main" val="2361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6FE95-BE43-09E4-173C-E5861A451AC2}"/>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Medical (emergency) detoxes - manage medical event</a:t>
            </a:r>
          </a:p>
        </p:txBody>
      </p:sp>
      <p:sp>
        <p:nvSpPr>
          <p:cNvPr id="3" name="Content Placeholder 2">
            <a:extLst>
              <a:ext uri="{FF2B5EF4-FFF2-40B4-BE49-F238E27FC236}">
                <a16:creationId xmlns:a16="http://schemas.microsoft.com/office/drawing/2014/main" id="{3BF283C3-6F3A-11AE-230E-FEBDC0DD5AA0}"/>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Hospitalisation needed to manage the following life threatening hazards</a:t>
            </a:r>
          </a:p>
          <a:p>
            <a:r>
              <a:rPr lang="en-GB" dirty="0">
                <a:solidFill>
                  <a:schemeClr val="bg1"/>
                </a:solidFill>
              </a:rPr>
              <a:t>1) Autonomic rebound leading to DT’s(day 2-4)</a:t>
            </a:r>
          </a:p>
          <a:p>
            <a:r>
              <a:rPr lang="en-GB" dirty="0">
                <a:solidFill>
                  <a:schemeClr val="bg1"/>
                </a:solidFill>
              </a:rPr>
              <a:t>2) Acute </a:t>
            </a:r>
            <a:r>
              <a:rPr lang="en-GB" dirty="0" err="1">
                <a:solidFill>
                  <a:schemeClr val="bg1"/>
                </a:solidFill>
              </a:rPr>
              <a:t>Confusional</a:t>
            </a:r>
            <a:r>
              <a:rPr lang="en-GB" dirty="0">
                <a:solidFill>
                  <a:schemeClr val="bg1"/>
                </a:solidFill>
              </a:rPr>
              <a:t> State</a:t>
            </a:r>
          </a:p>
          <a:p>
            <a:r>
              <a:rPr lang="en-GB" dirty="0">
                <a:solidFill>
                  <a:schemeClr val="bg1"/>
                </a:solidFill>
              </a:rPr>
              <a:t>3) Alcoholic Hallucinosis</a:t>
            </a:r>
          </a:p>
          <a:p>
            <a:r>
              <a:rPr lang="en-GB" dirty="0">
                <a:solidFill>
                  <a:schemeClr val="bg1"/>
                </a:solidFill>
              </a:rPr>
              <a:t>4) Psychiatric crises</a:t>
            </a:r>
          </a:p>
          <a:p>
            <a:r>
              <a:rPr lang="en-GB" dirty="0">
                <a:solidFill>
                  <a:schemeClr val="bg1"/>
                </a:solidFill>
              </a:rPr>
              <a:t>Hospital needed to negotiate these hazards but once out of danger then O/P management encouraged</a:t>
            </a:r>
          </a:p>
          <a:p>
            <a:endParaRPr lang="en-GB" dirty="0">
              <a:solidFill>
                <a:schemeClr val="bg1"/>
              </a:solidFill>
            </a:endParaRPr>
          </a:p>
        </p:txBody>
      </p:sp>
    </p:spTree>
    <p:extLst>
      <p:ext uri="{BB962C8B-B14F-4D97-AF65-F5344CB8AC3E}">
        <p14:creationId xmlns:p14="http://schemas.microsoft.com/office/powerpoint/2010/main" val="3091726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E9EE9-534C-62D7-11CE-B0060C5774D0}"/>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solidFill>
                  <a:schemeClr val="bg1"/>
                </a:solidFill>
              </a:rPr>
              <a:t>Medication – to treat potential DT’s</a:t>
            </a:r>
            <a:endParaRPr lang="en-GB" dirty="0">
              <a:solidFill>
                <a:schemeClr val="bg1"/>
              </a:solidFill>
            </a:endParaRPr>
          </a:p>
        </p:txBody>
      </p:sp>
      <p:sp>
        <p:nvSpPr>
          <p:cNvPr id="3" name="Content Placeholder 2">
            <a:extLst>
              <a:ext uri="{FF2B5EF4-FFF2-40B4-BE49-F238E27FC236}">
                <a16:creationId xmlns:a16="http://schemas.microsoft.com/office/drawing/2014/main" id="{77657342-4409-C25D-44CE-8837FBD106B9}"/>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Reducing dose Librium from 120mg – stops autonomic rebound but creates secondary addiction-hence the reducing dose to zero</a:t>
            </a:r>
          </a:p>
          <a:p>
            <a:r>
              <a:rPr lang="en-GB">
                <a:solidFill>
                  <a:schemeClr val="bg1"/>
                </a:solidFill>
              </a:rPr>
              <a:t>NEVER PRESCRIBE W/O monitoring as you give pt 2 addictions – </a:t>
            </a:r>
          </a:p>
          <a:p>
            <a:r>
              <a:rPr lang="en-GB">
                <a:solidFill>
                  <a:schemeClr val="bg1"/>
                </a:solidFill>
              </a:rPr>
              <a:t>Vit B1(pabrinex) </a:t>
            </a:r>
          </a:p>
          <a:p>
            <a:r>
              <a:rPr lang="en-GB">
                <a:solidFill>
                  <a:schemeClr val="bg1"/>
                </a:solidFill>
              </a:rPr>
              <a:t>Acamprosate stops cravings – takes 3/52 to work-reduces anxiety</a:t>
            </a:r>
          </a:p>
          <a:p>
            <a:endParaRPr lang="en-GB">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955092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42065-00F3-EBF7-AF95-FFD94804D3E2}"/>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Librium dosing</a:t>
            </a:r>
          </a:p>
        </p:txBody>
      </p:sp>
      <p:sp>
        <p:nvSpPr>
          <p:cNvPr id="3" name="Content Placeholder 2">
            <a:extLst>
              <a:ext uri="{FF2B5EF4-FFF2-40B4-BE49-F238E27FC236}">
                <a16:creationId xmlns:a16="http://schemas.microsoft.com/office/drawing/2014/main" id="{50CB0B43-C711-8814-6D2C-AEFB66B5D589}"/>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Day 1 30 30 30 30 prn 30</a:t>
            </a:r>
          </a:p>
          <a:p>
            <a:r>
              <a:rPr lang="en-GB" dirty="0">
                <a:solidFill>
                  <a:schemeClr val="bg1"/>
                </a:solidFill>
              </a:rPr>
              <a:t>Day 2 25 30 25 30 prn 30</a:t>
            </a:r>
          </a:p>
          <a:p>
            <a:r>
              <a:rPr lang="en-GB" dirty="0">
                <a:solidFill>
                  <a:schemeClr val="bg1"/>
                </a:solidFill>
              </a:rPr>
              <a:t>Day 3 25 25 25 25 prn 25</a:t>
            </a:r>
          </a:p>
          <a:p>
            <a:r>
              <a:rPr lang="en-GB" dirty="0">
                <a:solidFill>
                  <a:schemeClr val="bg1"/>
                </a:solidFill>
              </a:rPr>
              <a:t>Day 4 20 25 20 25 prn 25</a:t>
            </a:r>
          </a:p>
          <a:p>
            <a:r>
              <a:rPr lang="en-GB" dirty="0">
                <a:solidFill>
                  <a:schemeClr val="bg1"/>
                </a:solidFill>
              </a:rPr>
              <a:t>Day 5 20 20 20 20 prn 20</a:t>
            </a:r>
          </a:p>
          <a:p>
            <a:endParaRPr lang="en-GB" dirty="0">
              <a:solidFill>
                <a:schemeClr val="bg1"/>
              </a:solidFill>
            </a:endParaRPr>
          </a:p>
          <a:p>
            <a:pPr marL="0" indent="0">
              <a:buFont typeface="Arial" panose="020B0604020202020204" pitchFamily="34" charset="0"/>
              <a:buNone/>
            </a:pPr>
            <a:r>
              <a:rPr lang="en-GB" dirty="0">
                <a:solidFill>
                  <a:schemeClr val="bg1"/>
                </a:solidFill>
              </a:rPr>
              <a:t>Evaluate on day 5 based on withdrawals and on prn usage</a:t>
            </a:r>
          </a:p>
        </p:txBody>
      </p:sp>
    </p:spTree>
    <p:extLst>
      <p:ext uri="{BB962C8B-B14F-4D97-AF65-F5344CB8AC3E}">
        <p14:creationId xmlns:p14="http://schemas.microsoft.com/office/powerpoint/2010/main" val="3708853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8EE84-0616-C288-B5D9-26F045758B77}"/>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Definitive treatment for alcohol addiction</a:t>
            </a:r>
          </a:p>
        </p:txBody>
      </p:sp>
      <p:sp>
        <p:nvSpPr>
          <p:cNvPr id="3" name="Content Placeholder 2">
            <a:extLst>
              <a:ext uri="{FF2B5EF4-FFF2-40B4-BE49-F238E27FC236}">
                <a16:creationId xmlns:a16="http://schemas.microsoft.com/office/drawing/2014/main" id="{E6869897-B07C-C3E4-D1B8-8B5E2E4FAC48}"/>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Elective/Planned detoxes better as medical emergency detoxes have high failure rate and should be used to prevent death from CVA only</a:t>
            </a:r>
          </a:p>
          <a:p>
            <a:r>
              <a:rPr lang="en-GB" dirty="0">
                <a:solidFill>
                  <a:schemeClr val="bg1"/>
                </a:solidFill>
              </a:rPr>
              <a:t>Ambulatory detox better as in natural environment</a:t>
            </a:r>
          </a:p>
          <a:p>
            <a:r>
              <a:rPr lang="en-GB" dirty="0">
                <a:solidFill>
                  <a:schemeClr val="bg1"/>
                </a:solidFill>
              </a:rPr>
              <a:t>IP detoxes necessary if medical/psych complications or poor home support </a:t>
            </a:r>
          </a:p>
          <a:p>
            <a:r>
              <a:rPr lang="en-GB" dirty="0">
                <a:solidFill>
                  <a:schemeClr val="bg1"/>
                </a:solidFill>
              </a:rPr>
              <a:t>Medical pathway is only part of the whole treatment programme</a:t>
            </a:r>
          </a:p>
          <a:p>
            <a:r>
              <a:rPr lang="en-GB" dirty="0">
                <a:solidFill>
                  <a:schemeClr val="bg1"/>
                </a:solidFill>
              </a:rPr>
              <a:t>Better outcomes with psychosocial preparation and planning for post-detox</a:t>
            </a:r>
          </a:p>
        </p:txBody>
      </p:sp>
    </p:spTree>
    <p:extLst>
      <p:ext uri="{BB962C8B-B14F-4D97-AF65-F5344CB8AC3E}">
        <p14:creationId xmlns:p14="http://schemas.microsoft.com/office/powerpoint/2010/main" val="3113359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ABF76-FD4D-021E-7D42-F995FD09EA5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Binge drinking</a:t>
            </a:r>
          </a:p>
        </p:txBody>
      </p:sp>
      <p:sp>
        <p:nvSpPr>
          <p:cNvPr id="3" name="Content Placeholder 2">
            <a:extLst>
              <a:ext uri="{FF2B5EF4-FFF2-40B4-BE49-F238E27FC236}">
                <a16:creationId xmlns:a16="http://schemas.microsoft.com/office/drawing/2014/main" id="{EB63E003-2791-3919-20E1-F3E5EC98ACAD}"/>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solidFill>
                  <a:schemeClr val="bg1"/>
                </a:solidFill>
              </a:rPr>
              <a:t>Nalmefene</a:t>
            </a:r>
            <a:r>
              <a:rPr lang="en-GB" dirty="0">
                <a:solidFill>
                  <a:schemeClr val="bg1"/>
                </a:solidFill>
              </a:rPr>
              <a:t> – reduces the amount a person drinks hence reducing the adverse behaviour</a:t>
            </a:r>
          </a:p>
          <a:p>
            <a:r>
              <a:rPr lang="en-GB" dirty="0">
                <a:solidFill>
                  <a:schemeClr val="bg1"/>
                </a:solidFill>
              </a:rPr>
              <a:t>Works on reward centre and patients feel a sense of ‘they have had enough fun’ and stop drinking after 5 pints</a:t>
            </a:r>
          </a:p>
          <a:p>
            <a:r>
              <a:rPr lang="en-GB" dirty="0">
                <a:solidFill>
                  <a:schemeClr val="bg1"/>
                </a:solidFill>
              </a:rPr>
              <a:t>Stops adverse consequences of over intoxication</a:t>
            </a:r>
          </a:p>
          <a:p>
            <a:r>
              <a:rPr lang="en-GB" dirty="0">
                <a:solidFill>
                  <a:schemeClr val="bg1"/>
                </a:solidFill>
              </a:rPr>
              <a:t>Only taken prn 1hr before binge</a:t>
            </a:r>
          </a:p>
        </p:txBody>
      </p:sp>
    </p:spTree>
    <p:extLst>
      <p:ext uri="{BB962C8B-B14F-4D97-AF65-F5344CB8AC3E}">
        <p14:creationId xmlns:p14="http://schemas.microsoft.com/office/powerpoint/2010/main" val="56660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89F98-F8B0-6CE7-C054-36AA164CB8D5}"/>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err="1">
                <a:solidFill>
                  <a:schemeClr val="bg1"/>
                </a:solidFill>
              </a:rPr>
              <a:t>Wernickes</a:t>
            </a:r>
            <a:endParaRPr lang="en-GB" dirty="0">
              <a:solidFill>
                <a:schemeClr val="bg1"/>
              </a:solidFill>
            </a:endParaRPr>
          </a:p>
        </p:txBody>
      </p:sp>
      <p:sp>
        <p:nvSpPr>
          <p:cNvPr id="3" name="Content Placeholder 2">
            <a:extLst>
              <a:ext uri="{FF2B5EF4-FFF2-40B4-BE49-F238E27FC236}">
                <a16:creationId xmlns:a16="http://schemas.microsoft.com/office/drawing/2014/main" id="{DC552DF6-8758-F5C4-3DA9-302520F03BF5}"/>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Wernicke is the acute phase of Wernicke-Korsakoff syndrome</a:t>
            </a:r>
          </a:p>
          <a:p>
            <a:r>
              <a:rPr lang="en-GB" dirty="0">
                <a:solidFill>
                  <a:schemeClr val="bg1"/>
                </a:solidFill>
              </a:rPr>
              <a:t>Triad of ataxia, confusion, ophthalmoplegia</a:t>
            </a:r>
          </a:p>
          <a:p>
            <a:r>
              <a:rPr lang="en-GB" dirty="0">
                <a:solidFill>
                  <a:schemeClr val="bg1"/>
                </a:solidFill>
              </a:rPr>
              <a:t>Thiamine - B1 needed to allow glucose metabolism. </a:t>
            </a:r>
          </a:p>
          <a:p>
            <a:r>
              <a:rPr lang="en-GB" dirty="0">
                <a:solidFill>
                  <a:schemeClr val="bg1"/>
                </a:solidFill>
              </a:rPr>
              <a:t>Vit B1 deficiency – increase in pyruvate and lactic acid locally</a:t>
            </a:r>
          </a:p>
          <a:p>
            <a:r>
              <a:rPr lang="en-GB" dirty="0">
                <a:solidFill>
                  <a:schemeClr val="bg1"/>
                </a:solidFill>
              </a:rPr>
              <a:t>Mammillary bodies – amnesia</a:t>
            </a:r>
          </a:p>
          <a:p>
            <a:r>
              <a:rPr lang="en-GB" dirty="0">
                <a:solidFill>
                  <a:schemeClr val="bg1"/>
                </a:solidFill>
              </a:rPr>
              <a:t>Brainstem – hemianopia, nystagmus</a:t>
            </a:r>
          </a:p>
          <a:p>
            <a:r>
              <a:rPr lang="en-GB" dirty="0">
                <a:solidFill>
                  <a:schemeClr val="bg1"/>
                </a:solidFill>
              </a:rPr>
              <a:t>Cerebellum - ataxia</a:t>
            </a:r>
          </a:p>
          <a:p>
            <a:r>
              <a:rPr lang="en-GB" dirty="0">
                <a:solidFill>
                  <a:schemeClr val="bg1"/>
                </a:solidFill>
              </a:rPr>
              <a:t>Diffuse involvement - Confusion</a:t>
            </a:r>
          </a:p>
          <a:p>
            <a:r>
              <a:rPr lang="en-GB" dirty="0">
                <a:solidFill>
                  <a:schemeClr val="bg1"/>
                </a:solidFill>
              </a:rPr>
              <a:t>Acutely reversible with Thiamine!! </a:t>
            </a:r>
          </a:p>
        </p:txBody>
      </p:sp>
    </p:spTree>
    <p:extLst>
      <p:ext uri="{BB962C8B-B14F-4D97-AF65-F5344CB8AC3E}">
        <p14:creationId xmlns:p14="http://schemas.microsoft.com/office/powerpoint/2010/main" val="1656195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F5994-FDE2-A124-7BD5-14F50A70A5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F13718-353C-F147-E7FC-043595FE45D0}"/>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Harmful Drinking</a:t>
            </a:r>
          </a:p>
        </p:txBody>
      </p:sp>
      <p:sp>
        <p:nvSpPr>
          <p:cNvPr id="3" name="Content Placeholder 2">
            <a:extLst>
              <a:ext uri="{FF2B5EF4-FFF2-40B4-BE49-F238E27FC236}">
                <a16:creationId xmlns:a16="http://schemas.microsoft.com/office/drawing/2014/main" id="{56808E51-131C-47E0-0D63-8533D6D0BFC8}"/>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More likely to be discovered with GP</a:t>
            </a:r>
          </a:p>
          <a:p>
            <a:r>
              <a:rPr lang="en-GB" dirty="0">
                <a:solidFill>
                  <a:schemeClr val="bg1"/>
                </a:solidFill>
              </a:rPr>
              <a:t>“discovered” rather than “disclosed”</a:t>
            </a:r>
          </a:p>
          <a:p>
            <a:r>
              <a:rPr lang="en-GB" dirty="0">
                <a:solidFill>
                  <a:schemeClr val="bg1"/>
                </a:solidFill>
              </a:rPr>
              <a:t>Common finding – “I drink a bottle of wine a night – everyone does”</a:t>
            </a:r>
          </a:p>
          <a:p>
            <a:r>
              <a:rPr lang="en-GB" dirty="0">
                <a:solidFill>
                  <a:schemeClr val="bg1"/>
                </a:solidFill>
              </a:rPr>
              <a:t>Below dependency but causing harm which is not recognised</a:t>
            </a:r>
          </a:p>
          <a:p>
            <a:r>
              <a:rPr lang="en-GB" dirty="0">
                <a:solidFill>
                  <a:schemeClr val="bg1"/>
                </a:solidFill>
              </a:rPr>
              <a:t>Challenging as most often, harm is not identified by the patient and the use is normalised by society / culture</a:t>
            </a:r>
          </a:p>
          <a:p>
            <a:r>
              <a:rPr lang="en-GB" dirty="0">
                <a:solidFill>
                  <a:schemeClr val="bg1"/>
                </a:solidFill>
              </a:rPr>
              <a:t>As a GP, you want the best health for your patients, and you know the harm being caused, but not the patient</a:t>
            </a:r>
          </a:p>
        </p:txBody>
      </p:sp>
    </p:spTree>
    <p:extLst>
      <p:ext uri="{BB962C8B-B14F-4D97-AF65-F5344CB8AC3E}">
        <p14:creationId xmlns:p14="http://schemas.microsoft.com/office/powerpoint/2010/main" val="2285104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4F017-5F36-17F7-8F90-D2A7868F13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80C3AB-4922-8A38-823B-FB5ADE7A6875}"/>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Harmful Drinking</a:t>
            </a:r>
          </a:p>
        </p:txBody>
      </p:sp>
      <p:sp>
        <p:nvSpPr>
          <p:cNvPr id="3" name="Content Placeholder 2">
            <a:extLst>
              <a:ext uri="{FF2B5EF4-FFF2-40B4-BE49-F238E27FC236}">
                <a16:creationId xmlns:a16="http://schemas.microsoft.com/office/drawing/2014/main" id="{307A86B0-0D44-48B7-6C93-50DED9F6CF8D}"/>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E17B5984-69CD-3317-A54E-134959F0FE4F}"/>
              </a:ext>
            </a:extLst>
          </p:cNvPr>
          <p:cNvSpPr txBox="1">
            <a:spLocks/>
          </p:cNvSpPr>
          <p:nvPr/>
        </p:nvSpPr>
        <p:spPr>
          <a:xfrm>
            <a:off x="675010" y="169068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How to manage / educate the patient</a:t>
            </a:r>
          </a:p>
          <a:p>
            <a:r>
              <a:rPr lang="en-GB" dirty="0">
                <a:solidFill>
                  <a:schemeClr val="bg1"/>
                </a:solidFill>
              </a:rPr>
              <a:t>Motivational interviewing techniques</a:t>
            </a:r>
          </a:p>
          <a:p>
            <a:r>
              <a:rPr lang="en-GB" dirty="0">
                <a:solidFill>
                  <a:schemeClr val="bg1"/>
                </a:solidFill>
              </a:rPr>
              <a:t>Exploring concerns about drinking from others</a:t>
            </a:r>
          </a:p>
          <a:p>
            <a:r>
              <a:rPr lang="en-GB" dirty="0">
                <a:solidFill>
                  <a:schemeClr val="bg1"/>
                </a:solidFill>
              </a:rPr>
              <a:t>Non-judgemental / Challenge stigma</a:t>
            </a:r>
          </a:p>
          <a:p>
            <a:r>
              <a:rPr lang="en-GB" dirty="0">
                <a:solidFill>
                  <a:schemeClr val="bg1"/>
                </a:solidFill>
              </a:rPr>
              <a:t>Investigations may be helpful, but may be a double edged sword</a:t>
            </a:r>
          </a:p>
          <a:p>
            <a:pPr lvl="1"/>
            <a:r>
              <a:rPr lang="en-GB" dirty="0">
                <a:solidFill>
                  <a:schemeClr val="bg1"/>
                </a:solidFill>
              </a:rPr>
              <a:t>If Ix are abnormal, may provide insight to the patient in regards the harm being caused,</a:t>
            </a:r>
          </a:p>
          <a:p>
            <a:pPr lvl="1"/>
            <a:r>
              <a:rPr lang="en-GB" dirty="0">
                <a:solidFill>
                  <a:schemeClr val="bg1"/>
                </a:solidFill>
              </a:rPr>
              <a:t>However, if Ix are normal, may be taken as a green light to continue drinking</a:t>
            </a:r>
          </a:p>
        </p:txBody>
      </p:sp>
    </p:spTree>
    <p:extLst>
      <p:ext uri="{BB962C8B-B14F-4D97-AF65-F5344CB8AC3E}">
        <p14:creationId xmlns:p14="http://schemas.microsoft.com/office/powerpoint/2010/main" val="3374765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3801314-B731-C207-01FC-4797844276A3}"/>
              </a:ext>
            </a:extLst>
          </p:cNvPr>
          <p:cNvSpPr txBox="1">
            <a:spLocks/>
          </p:cNvSpPr>
          <p:nvPr/>
        </p:nvSpPr>
        <p:spPr>
          <a:xfrm>
            <a:off x="982133" y="692696"/>
            <a:ext cx="9963574" cy="118872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chemeClr val="bg1"/>
                </a:solidFill>
                <a:latin typeface="Calibri" panose="020F0502020204030204" pitchFamily="34" charset="0"/>
                <a:cs typeface="Calibri" panose="020F0502020204030204" pitchFamily="34" charset="0"/>
              </a:rPr>
              <a:t>Why are we talking about this? Because… </a:t>
            </a:r>
          </a:p>
        </p:txBody>
      </p:sp>
      <p:sp>
        <p:nvSpPr>
          <p:cNvPr id="6" name="Content Placeholder 2">
            <a:extLst>
              <a:ext uri="{FF2B5EF4-FFF2-40B4-BE49-F238E27FC236}">
                <a16:creationId xmlns:a16="http://schemas.microsoft.com/office/drawing/2014/main" id="{7C40822B-9F2B-0F0D-9C2D-63C708DA1E39}"/>
              </a:ext>
            </a:extLst>
          </p:cNvPr>
          <p:cNvSpPr txBox="1">
            <a:spLocks/>
          </p:cNvSpPr>
          <p:nvPr/>
        </p:nvSpPr>
        <p:spPr>
          <a:xfrm>
            <a:off x="609601" y="1881416"/>
            <a:ext cx="10437706" cy="4363597"/>
          </a:xfrm>
          <a:prstGeom prst="rect">
            <a:avLst/>
          </a:prstGeom>
        </p:spPr>
        <p:txBody>
          <a:bodyPr vert="horz" lIns="91440" tIns="45720" rIns="91440" bIns="45720" rtlCol="0" anchor="t">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900"/>
              </a:spcAft>
            </a:pPr>
            <a:r>
              <a:rPr lang="en-GB" sz="3000" dirty="0">
                <a:solidFill>
                  <a:schemeClr val="bg1"/>
                </a:solidFill>
                <a:cs typeface="Calibri" panose="020F0502020204030204" pitchFamily="34" charset="0"/>
              </a:rPr>
              <a:t>Drug and alcohol use is very common</a:t>
            </a:r>
          </a:p>
          <a:p>
            <a:pPr marL="0" indent="0">
              <a:lnSpc>
                <a:spcPct val="100000"/>
              </a:lnSpc>
              <a:spcAft>
                <a:spcPts val="900"/>
              </a:spcAft>
              <a:buFont typeface="Arial" panose="020B0604020202020204" pitchFamily="34" charset="0"/>
              <a:buNone/>
            </a:pPr>
            <a:r>
              <a:rPr lang="en-GB" sz="3000" dirty="0">
                <a:solidFill>
                  <a:schemeClr val="bg1"/>
                </a:solidFill>
                <a:cs typeface="Calibri" panose="020F0502020204030204" pitchFamily="34" charset="0"/>
              </a:rPr>
              <a:t>	1 in 5 (16-24 ) &amp; 1 in 11 (16-59) reported drug use last year </a:t>
            </a:r>
          </a:p>
          <a:p>
            <a:pPr marL="0" indent="0">
              <a:lnSpc>
                <a:spcPct val="100000"/>
              </a:lnSpc>
              <a:spcAft>
                <a:spcPts val="900"/>
              </a:spcAft>
              <a:buFont typeface="Arial" panose="020B0604020202020204" pitchFamily="34" charset="0"/>
              <a:buNone/>
            </a:pPr>
            <a:r>
              <a:rPr lang="en-GB" sz="3000" dirty="0">
                <a:solidFill>
                  <a:schemeClr val="bg1"/>
                </a:solidFill>
                <a:cs typeface="Calibri" panose="020F0502020204030204" pitchFamily="34" charset="0"/>
              </a:rPr>
              <a:t>	24% adults drink more than the low-risk guidelines</a:t>
            </a:r>
          </a:p>
          <a:p>
            <a:pPr>
              <a:lnSpc>
                <a:spcPct val="100000"/>
              </a:lnSpc>
              <a:spcAft>
                <a:spcPts val="900"/>
              </a:spcAft>
            </a:pPr>
            <a:r>
              <a:rPr lang="en-GB" sz="3000" dirty="0">
                <a:solidFill>
                  <a:schemeClr val="bg1"/>
                </a:solidFill>
                <a:cs typeface="Calibri" panose="020F0502020204030204" pitchFamily="34" charset="0"/>
              </a:rPr>
              <a:t>Physical and Mental health problems and substance use co-occur (70-85%)</a:t>
            </a:r>
          </a:p>
          <a:p>
            <a:pPr>
              <a:lnSpc>
                <a:spcPct val="100000"/>
              </a:lnSpc>
              <a:spcAft>
                <a:spcPts val="900"/>
              </a:spcAft>
            </a:pPr>
            <a:r>
              <a:rPr lang="en-GB" sz="3000" dirty="0">
                <a:solidFill>
                  <a:schemeClr val="bg1"/>
                </a:solidFill>
                <a:cs typeface="Calibri" panose="020F0502020204030204" pitchFamily="34" charset="0"/>
              </a:rPr>
              <a:t>You will come across substance use in your services</a:t>
            </a:r>
          </a:p>
          <a:p>
            <a:pPr>
              <a:lnSpc>
                <a:spcPct val="100000"/>
              </a:lnSpc>
              <a:spcAft>
                <a:spcPts val="900"/>
              </a:spcAft>
            </a:pPr>
            <a:r>
              <a:rPr lang="en-GB" sz="3000" dirty="0">
                <a:solidFill>
                  <a:schemeClr val="bg1"/>
                </a:solidFill>
                <a:cs typeface="Calibri" panose="020F0502020204030204" pitchFamily="34" charset="0"/>
              </a:rPr>
              <a:t>Policy says substance use should not be a barrier to treatment</a:t>
            </a:r>
          </a:p>
          <a:p>
            <a:pPr marL="228600" lvl="1" indent="0">
              <a:spcAft>
                <a:spcPts val="900"/>
              </a:spcAft>
              <a:buFont typeface="Arial" panose="020B0604020202020204" pitchFamily="34" charset="0"/>
              <a:buNone/>
            </a:pPr>
            <a:r>
              <a:rPr lang="en-GB" sz="3000" dirty="0">
                <a:solidFill>
                  <a:schemeClr val="bg1"/>
                </a:solidFill>
                <a:cs typeface="Calibri"/>
              </a:rPr>
              <a:t>But historically, it has been (and still </a:t>
            </a:r>
            <a:r>
              <a:rPr lang="en-GB" sz="3000">
                <a:solidFill>
                  <a:schemeClr val="bg1"/>
                </a:solidFill>
                <a:cs typeface="Calibri"/>
              </a:rPr>
              <a:t>is)</a:t>
            </a:r>
            <a:endParaRPr lang="en-GB" sz="3000" dirty="0">
              <a:solidFill>
                <a:schemeClr val="bg1"/>
              </a:solidFill>
              <a:cs typeface="Calibri"/>
            </a:endParaRPr>
          </a:p>
          <a:p>
            <a:pPr>
              <a:spcAft>
                <a:spcPts val="900"/>
              </a:spcAft>
            </a:pPr>
            <a:r>
              <a:rPr lang="en-GB" sz="3000" dirty="0">
                <a:solidFill>
                  <a:schemeClr val="bg1"/>
                </a:solidFill>
                <a:cs typeface="Calibri"/>
              </a:rPr>
              <a:t>You may want to come and work in an addictions service </a:t>
            </a:r>
            <a:r>
              <a:rPr lang="en-GB" sz="3000" dirty="0">
                <a:solidFill>
                  <a:schemeClr val="bg1"/>
                </a:solidFill>
                <a:cs typeface="Calibri"/>
                <a:sym typeface="Wingdings" panose="05000000000000000000" pitchFamily="2" charset="2"/>
              </a:rPr>
              <a:t></a:t>
            </a:r>
            <a:endParaRPr lang="en-GB" sz="3000" dirty="0">
              <a:solidFill>
                <a:schemeClr val="bg1"/>
              </a:solidFill>
              <a:cs typeface="Calibri"/>
            </a:endParaRPr>
          </a:p>
          <a:p>
            <a:pPr marL="0" indent="0">
              <a:buFont typeface="Arial" panose="020B0604020202020204" pitchFamily="34" charset="0"/>
              <a:buNone/>
            </a:pPr>
            <a:endParaRPr lang="en-GB" dirty="0">
              <a:solidFill>
                <a:schemeClr val="bg1"/>
              </a:solidFill>
            </a:endParaRPr>
          </a:p>
        </p:txBody>
      </p:sp>
    </p:spTree>
    <p:extLst>
      <p:ext uri="{BB962C8B-B14F-4D97-AF65-F5344CB8AC3E}">
        <p14:creationId xmlns:p14="http://schemas.microsoft.com/office/powerpoint/2010/main" val="3020051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40ABD-1461-FFAB-1E8A-832A1C1B91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0B3E4A-5733-3555-C6D1-00EB1571F888}"/>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Alcohol - DVLA</a:t>
            </a:r>
          </a:p>
        </p:txBody>
      </p:sp>
      <p:sp>
        <p:nvSpPr>
          <p:cNvPr id="3" name="Content Placeholder 2">
            <a:extLst>
              <a:ext uri="{FF2B5EF4-FFF2-40B4-BE49-F238E27FC236}">
                <a16:creationId xmlns:a16="http://schemas.microsoft.com/office/drawing/2014/main" id="{9314E15F-5B1D-2013-F415-0F13412B02FD}"/>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The legal obligation sits with the patient to inform the DVLA about any condition that may affect their ability to drive.  Doctors should alert patients to these conditions</a:t>
            </a:r>
          </a:p>
          <a:p>
            <a:r>
              <a:rPr lang="en-GB" dirty="0">
                <a:solidFill>
                  <a:schemeClr val="bg1"/>
                </a:solidFill>
              </a:rPr>
              <a:t>Doctors may need to disclose information without consent if a patient is unfit to drive but continues to do so</a:t>
            </a:r>
          </a:p>
          <a:p>
            <a:r>
              <a:rPr lang="en-GB" dirty="0">
                <a:solidFill>
                  <a:schemeClr val="bg1"/>
                </a:solidFill>
              </a:rPr>
              <a:t>Alcohol dependency – license will be revoked until 1 year’s abstinence has been attained</a:t>
            </a:r>
          </a:p>
          <a:p>
            <a:r>
              <a:rPr lang="en-GB" dirty="0">
                <a:solidFill>
                  <a:schemeClr val="bg1"/>
                </a:solidFill>
              </a:rPr>
              <a:t>Alcohol related disorders (cirrhosis + encephalopathy, psychosis, cognitive impairment) – license will be revoked until satisfactory recovery</a:t>
            </a:r>
          </a:p>
        </p:txBody>
      </p:sp>
    </p:spTree>
    <p:extLst>
      <p:ext uri="{BB962C8B-B14F-4D97-AF65-F5344CB8AC3E}">
        <p14:creationId xmlns:p14="http://schemas.microsoft.com/office/powerpoint/2010/main" val="417694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8D96-DF88-C0AB-593F-9593576A749F}"/>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Opiates</a:t>
            </a:r>
          </a:p>
        </p:txBody>
      </p:sp>
      <p:sp>
        <p:nvSpPr>
          <p:cNvPr id="3" name="Content Placeholder 2">
            <a:extLst>
              <a:ext uri="{FF2B5EF4-FFF2-40B4-BE49-F238E27FC236}">
                <a16:creationId xmlns:a16="http://schemas.microsoft.com/office/drawing/2014/main" id="{1D3EB64A-50A5-3820-9756-F378D0FD319F}"/>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Average bag of heroin - £10- lasts 5-8 hours dept on quality</a:t>
            </a:r>
          </a:p>
          <a:p>
            <a:r>
              <a:rPr lang="en-GB" dirty="0">
                <a:solidFill>
                  <a:schemeClr val="bg1"/>
                </a:solidFill>
              </a:rPr>
              <a:t>Increasing tolerance when habit develops and eventually £10 worth not enough</a:t>
            </a:r>
          </a:p>
          <a:p>
            <a:r>
              <a:rPr lang="en-GB" dirty="0">
                <a:solidFill>
                  <a:schemeClr val="bg1"/>
                </a:solidFill>
              </a:rPr>
              <a:t>Smoked / sniffed / injected </a:t>
            </a:r>
          </a:p>
          <a:p>
            <a:r>
              <a:rPr lang="en-GB" dirty="0">
                <a:solidFill>
                  <a:schemeClr val="bg1"/>
                </a:solidFill>
              </a:rPr>
              <a:t>Increase in potent synthetic opioids – </a:t>
            </a:r>
            <a:r>
              <a:rPr lang="en-GB" dirty="0" err="1">
                <a:solidFill>
                  <a:schemeClr val="bg1"/>
                </a:solidFill>
              </a:rPr>
              <a:t>nitazenes</a:t>
            </a:r>
            <a:r>
              <a:rPr lang="en-GB" dirty="0">
                <a:solidFill>
                  <a:schemeClr val="bg1"/>
                </a:solidFill>
              </a:rPr>
              <a:t>, fentanyl</a:t>
            </a:r>
          </a:p>
          <a:p>
            <a:r>
              <a:rPr lang="en-GB" dirty="0">
                <a:solidFill>
                  <a:schemeClr val="bg1"/>
                </a:solidFill>
              </a:rPr>
              <a:t>Prescribed opioids</a:t>
            </a:r>
          </a:p>
          <a:p>
            <a:pPr lvl="1"/>
            <a:r>
              <a:rPr lang="en-GB" dirty="0">
                <a:solidFill>
                  <a:schemeClr val="bg1"/>
                </a:solidFill>
              </a:rPr>
              <a:t>Aim to reduce use for chronic pain</a:t>
            </a:r>
          </a:p>
          <a:p>
            <a:pPr lvl="1"/>
            <a:r>
              <a:rPr lang="en-GB" dirty="0">
                <a:solidFill>
                  <a:schemeClr val="bg1"/>
                </a:solidFill>
              </a:rPr>
              <a:t>Need to be careful about managing the dependency to prevent illicit use</a:t>
            </a:r>
          </a:p>
          <a:p>
            <a:pPr lvl="1"/>
            <a:r>
              <a:rPr lang="en-GB" dirty="0">
                <a:solidFill>
                  <a:schemeClr val="bg1"/>
                </a:solidFill>
              </a:rPr>
              <a:t>American opioid crisis</a:t>
            </a:r>
          </a:p>
          <a:p>
            <a:endParaRPr lang="en-GB" dirty="0">
              <a:solidFill>
                <a:schemeClr val="bg1"/>
              </a:solidFill>
            </a:endParaRPr>
          </a:p>
        </p:txBody>
      </p:sp>
    </p:spTree>
    <p:extLst>
      <p:ext uri="{BB962C8B-B14F-4D97-AF65-F5344CB8AC3E}">
        <p14:creationId xmlns:p14="http://schemas.microsoft.com/office/powerpoint/2010/main" val="694332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1C9E1-246D-C574-E636-A84BCCF063BB}"/>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Addiction</a:t>
            </a:r>
          </a:p>
        </p:txBody>
      </p:sp>
      <p:sp>
        <p:nvSpPr>
          <p:cNvPr id="3" name="Content Placeholder 2">
            <a:extLst>
              <a:ext uri="{FF2B5EF4-FFF2-40B4-BE49-F238E27FC236}">
                <a16:creationId xmlns:a16="http://schemas.microsoft.com/office/drawing/2014/main" id="{430DCC45-E006-65F9-35C5-D4DAA3E107EE}"/>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More heroin you take , the more receptors you make</a:t>
            </a:r>
          </a:p>
          <a:p>
            <a:r>
              <a:rPr lang="en-GB">
                <a:solidFill>
                  <a:schemeClr val="bg1"/>
                </a:solidFill>
              </a:rPr>
              <a:t>Stop taking drugs, you lose receptors</a:t>
            </a:r>
          </a:p>
          <a:p>
            <a:r>
              <a:rPr lang="en-GB">
                <a:solidFill>
                  <a:schemeClr val="bg1"/>
                </a:solidFill>
              </a:rPr>
              <a:t>Amount of drugs &gt; amount of receptors = TOXICITY</a:t>
            </a:r>
          </a:p>
          <a:p>
            <a:r>
              <a:rPr lang="en-GB">
                <a:solidFill>
                  <a:schemeClr val="bg1"/>
                </a:solidFill>
              </a:rPr>
              <a:t>Amount of drugs &lt; amount of receptors = WITHDRAWALS and CRAVINGS</a:t>
            </a:r>
          </a:p>
          <a:p>
            <a:r>
              <a:rPr lang="en-GB">
                <a:solidFill>
                  <a:schemeClr val="bg1"/>
                </a:solidFill>
              </a:rPr>
              <a:t>Titration = matching amount of drugs to receptors</a:t>
            </a:r>
            <a:endParaRPr lang="en-GB" dirty="0">
              <a:solidFill>
                <a:schemeClr val="bg1"/>
              </a:solidFill>
            </a:endParaRPr>
          </a:p>
        </p:txBody>
      </p:sp>
    </p:spTree>
    <p:extLst>
      <p:ext uri="{BB962C8B-B14F-4D97-AF65-F5344CB8AC3E}">
        <p14:creationId xmlns:p14="http://schemas.microsoft.com/office/powerpoint/2010/main" val="1150067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9AD1D-3EE5-FC17-2EC0-61DEBA056692}"/>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Receptors </a:t>
            </a:r>
          </a:p>
        </p:txBody>
      </p:sp>
      <p:sp>
        <p:nvSpPr>
          <p:cNvPr id="3" name="Content Placeholder 2">
            <a:extLst>
              <a:ext uri="{FF2B5EF4-FFF2-40B4-BE49-F238E27FC236}">
                <a16:creationId xmlns:a16="http://schemas.microsoft.com/office/drawing/2014/main" id="{E85D9381-A85E-D643-B1D5-831C10D01D56}"/>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Perfect situation - 3 units of heroin binding 3 receptors H-R </a:t>
            </a:r>
            <a:r>
              <a:rPr lang="en-GB" dirty="0" err="1">
                <a:solidFill>
                  <a:schemeClr val="bg1"/>
                </a:solidFill>
              </a:rPr>
              <a:t>H-R</a:t>
            </a:r>
            <a:r>
              <a:rPr lang="en-GB" dirty="0">
                <a:solidFill>
                  <a:schemeClr val="bg1"/>
                </a:solidFill>
              </a:rPr>
              <a:t> </a:t>
            </a:r>
            <a:r>
              <a:rPr lang="en-GB" dirty="0" err="1">
                <a:solidFill>
                  <a:schemeClr val="bg1"/>
                </a:solidFill>
              </a:rPr>
              <a:t>H-R</a:t>
            </a:r>
            <a:endParaRPr lang="en-GB" dirty="0">
              <a:solidFill>
                <a:schemeClr val="bg1"/>
              </a:solidFill>
            </a:endParaRPr>
          </a:p>
          <a:p>
            <a:r>
              <a:rPr lang="en-GB" dirty="0">
                <a:solidFill>
                  <a:schemeClr val="bg1"/>
                </a:solidFill>
              </a:rPr>
              <a:t>TOXIC SITUATION – 4 units of heroin binding 3 receptors H-R </a:t>
            </a:r>
            <a:r>
              <a:rPr lang="en-GB" dirty="0" err="1">
                <a:solidFill>
                  <a:schemeClr val="bg1"/>
                </a:solidFill>
              </a:rPr>
              <a:t>H-R</a:t>
            </a:r>
            <a:r>
              <a:rPr lang="en-GB" dirty="0">
                <a:solidFill>
                  <a:schemeClr val="bg1"/>
                </a:solidFill>
              </a:rPr>
              <a:t> </a:t>
            </a:r>
            <a:r>
              <a:rPr lang="en-GB" dirty="0" err="1">
                <a:solidFill>
                  <a:schemeClr val="bg1"/>
                </a:solidFill>
              </a:rPr>
              <a:t>H-R</a:t>
            </a:r>
            <a:r>
              <a:rPr lang="en-GB" dirty="0">
                <a:solidFill>
                  <a:schemeClr val="bg1"/>
                </a:solidFill>
              </a:rPr>
              <a:t> H- (free heroin with nowhere to go and can get up to no good)</a:t>
            </a:r>
          </a:p>
          <a:p>
            <a:r>
              <a:rPr lang="en-GB" dirty="0">
                <a:solidFill>
                  <a:schemeClr val="bg1"/>
                </a:solidFill>
              </a:rPr>
              <a:t>Withdrawal situation – 4 Receptors and only 3 units of heroin H-R </a:t>
            </a:r>
            <a:r>
              <a:rPr lang="en-GB" dirty="0" err="1">
                <a:solidFill>
                  <a:schemeClr val="bg1"/>
                </a:solidFill>
              </a:rPr>
              <a:t>H-R</a:t>
            </a:r>
            <a:r>
              <a:rPr lang="en-GB" dirty="0">
                <a:solidFill>
                  <a:schemeClr val="bg1"/>
                </a:solidFill>
              </a:rPr>
              <a:t> </a:t>
            </a:r>
            <a:r>
              <a:rPr lang="en-GB" dirty="0" err="1">
                <a:solidFill>
                  <a:schemeClr val="bg1"/>
                </a:solidFill>
              </a:rPr>
              <a:t>H-R</a:t>
            </a:r>
            <a:r>
              <a:rPr lang="en-GB" dirty="0">
                <a:solidFill>
                  <a:schemeClr val="bg1"/>
                </a:solidFill>
              </a:rPr>
              <a:t> –R (free receptor gagging for heroin)</a:t>
            </a:r>
          </a:p>
        </p:txBody>
      </p:sp>
    </p:spTree>
    <p:extLst>
      <p:ext uri="{BB962C8B-B14F-4D97-AF65-F5344CB8AC3E}">
        <p14:creationId xmlns:p14="http://schemas.microsoft.com/office/powerpoint/2010/main" val="87469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9AD1D-3EE5-FC17-2EC0-61DEBA056692}"/>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Receptors </a:t>
            </a:r>
          </a:p>
        </p:txBody>
      </p:sp>
      <p:sp>
        <p:nvSpPr>
          <p:cNvPr id="3" name="Content Placeholder 2">
            <a:extLst>
              <a:ext uri="{FF2B5EF4-FFF2-40B4-BE49-F238E27FC236}">
                <a16:creationId xmlns:a16="http://schemas.microsoft.com/office/drawing/2014/main" id="{E85D9381-A85E-D643-B1D5-831C10D01D56}"/>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Perfect situation - 3 units of heroin binding 3 receptors H-R </a:t>
            </a:r>
            <a:r>
              <a:rPr lang="en-GB" dirty="0" err="1">
                <a:solidFill>
                  <a:schemeClr val="bg1"/>
                </a:solidFill>
              </a:rPr>
              <a:t>H-R</a:t>
            </a:r>
            <a:r>
              <a:rPr lang="en-GB" dirty="0">
                <a:solidFill>
                  <a:schemeClr val="bg1"/>
                </a:solidFill>
              </a:rPr>
              <a:t> </a:t>
            </a:r>
            <a:r>
              <a:rPr lang="en-GB" dirty="0" err="1">
                <a:solidFill>
                  <a:schemeClr val="bg1"/>
                </a:solidFill>
              </a:rPr>
              <a:t>H-R</a:t>
            </a:r>
            <a:endParaRPr lang="en-GB" dirty="0">
              <a:solidFill>
                <a:schemeClr val="bg1"/>
              </a:solidFill>
            </a:endParaRPr>
          </a:p>
          <a:p>
            <a:r>
              <a:rPr lang="en-GB" dirty="0">
                <a:solidFill>
                  <a:schemeClr val="bg1"/>
                </a:solidFill>
              </a:rPr>
              <a:t>TOXIC SITUATION – 4 units of heroin binding 3 receptors H-R </a:t>
            </a:r>
            <a:r>
              <a:rPr lang="en-GB" dirty="0" err="1">
                <a:solidFill>
                  <a:schemeClr val="bg1"/>
                </a:solidFill>
              </a:rPr>
              <a:t>H-R</a:t>
            </a:r>
            <a:r>
              <a:rPr lang="en-GB" dirty="0">
                <a:solidFill>
                  <a:schemeClr val="bg1"/>
                </a:solidFill>
              </a:rPr>
              <a:t> </a:t>
            </a:r>
            <a:r>
              <a:rPr lang="en-GB" dirty="0" err="1">
                <a:solidFill>
                  <a:schemeClr val="bg1"/>
                </a:solidFill>
              </a:rPr>
              <a:t>H-R</a:t>
            </a:r>
            <a:r>
              <a:rPr lang="en-GB" dirty="0">
                <a:solidFill>
                  <a:schemeClr val="bg1"/>
                </a:solidFill>
              </a:rPr>
              <a:t> H- (free heroin with nowhere to go and can get up to no good)</a:t>
            </a:r>
          </a:p>
          <a:p>
            <a:r>
              <a:rPr lang="en-GB" dirty="0">
                <a:solidFill>
                  <a:schemeClr val="bg1"/>
                </a:solidFill>
              </a:rPr>
              <a:t>Withdrawal situation – 4 Receptors and only 3 units of heroin H-R </a:t>
            </a:r>
            <a:r>
              <a:rPr lang="en-GB" dirty="0" err="1">
                <a:solidFill>
                  <a:schemeClr val="bg1"/>
                </a:solidFill>
              </a:rPr>
              <a:t>H-R</a:t>
            </a:r>
            <a:r>
              <a:rPr lang="en-GB" dirty="0">
                <a:solidFill>
                  <a:schemeClr val="bg1"/>
                </a:solidFill>
              </a:rPr>
              <a:t> </a:t>
            </a:r>
            <a:r>
              <a:rPr lang="en-GB" dirty="0" err="1">
                <a:solidFill>
                  <a:schemeClr val="bg1"/>
                </a:solidFill>
              </a:rPr>
              <a:t>H-R</a:t>
            </a:r>
            <a:r>
              <a:rPr lang="en-GB" dirty="0">
                <a:solidFill>
                  <a:schemeClr val="bg1"/>
                </a:solidFill>
              </a:rPr>
              <a:t> –R (free receptor gagging for heroin)</a:t>
            </a:r>
          </a:p>
        </p:txBody>
      </p:sp>
    </p:spTree>
    <p:extLst>
      <p:ext uri="{BB962C8B-B14F-4D97-AF65-F5344CB8AC3E}">
        <p14:creationId xmlns:p14="http://schemas.microsoft.com/office/powerpoint/2010/main" val="75817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E21C-E476-D0BF-BAB8-048F4CD5A2B9}"/>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Opiate replacement - OST</a:t>
            </a:r>
          </a:p>
        </p:txBody>
      </p:sp>
      <p:sp>
        <p:nvSpPr>
          <p:cNvPr id="3" name="Content Placeholder 2">
            <a:extLst>
              <a:ext uri="{FF2B5EF4-FFF2-40B4-BE49-F238E27FC236}">
                <a16:creationId xmlns:a16="http://schemas.microsoft.com/office/drawing/2014/main" id="{E33100D0-695A-9213-F50E-5F341F2CAA16}"/>
              </a:ext>
            </a:extLst>
          </p:cNvPr>
          <p:cNvSpPr txBox="1">
            <a:spLocks/>
          </p:cNvSpPr>
          <p:nvPr/>
        </p:nvSpPr>
        <p:spPr>
          <a:xfrm>
            <a:off x="838200" y="169068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Buprenorphine </a:t>
            </a:r>
          </a:p>
          <a:p>
            <a:pPr lvl="1"/>
            <a:r>
              <a:rPr lang="en-GB" dirty="0">
                <a:solidFill>
                  <a:schemeClr val="bg1"/>
                </a:solidFill>
              </a:rPr>
              <a:t>Easier to come off, harder to start</a:t>
            </a:r>
          </a:p>
          <a:p>
            <a:pPr lvl="1"/>
            <a:r>
              <a:rPr lang="en-GB" dirty="0">
                <a:solidFill>
                  <a:schemeClr val="bg1"/>
                </a:solidFill>
              </a:rPr>
              <a:t>Better for recovery</a:t>
            </a:r>
          </a:p>
          <a:p>
            <a:pPr lvl="1"/>
            <a:r>
              <a:rPr lang="en-GB" dirty="0">
                <a:solidFill>
                  <a:schemeClr val="bg1"/>
                </a:solidFill>
              </a:rPr>
              <a:t>Safer opiate profile</a:t>
            </a:r>
          </a:p>
          <a:p>
            <a:pPr lvl="1"/>
            <a:r>
              <a:rPr lang="en-GB" dirty="0">
                <a:solidFill>
                  <a:schemeClr val="bg1"/>
                </a:solidFill>
              </a:rPr>
              <a:t>Partial agonist acts as a blocker</a:t>
            </a:r>
          </a:p>
          <a:p>
            <a:r>
              <a:rPr lang="en-GB" dirty="0">
                <a:solidFill>
                  <a:schemeClr val="bg1"/>
                </a:solidFill>
              </a:rPr>
              <a:t>Methadone </a:t>
            </a:r>
          </a:p>
          <a:p>
            <a:pPr lvl="1"/>
            <a:r>
              <a:rPr lang="en-GB" dirty="0">
                <a:solidFill>
                  <a:schemeClr val="bg1"/>
                </a:solidFill>
              </a:rPr>
              <a:t>Better if chaotic </a:t>
            </a:r>
          </a:p>
          <a:p>
            <a:pPr lvl="1"/>
            <a:r>
              <a:rPr lang="en-GB" dirty="0">
                <a:solidFill>
                  <a:schemeClr val="bg1"/>
                </a:solidFill>
              </a:rPr>
              <a:t>Good for harm minimisation </a:t>
            </a:r>
          </a:p>
          <a:p>
            <a:pPr lvl="1"/>
            <a:r>
              <a:rPr lang="en-GB" dirty="0">
                <a:solidFill>
                  <a:schemeClr val="bg1"/>
                </a:solidFill>
              </a:rPr>
              <a:t>Increased risk of overdose on titration</a:t>
            </a:r>
          </a:p>
          <a:p>
            <a:pPr lvl="1"/>
            <a:r>
              <a:rPr lang="en-GB" dirty="0">
                <a:solidFill>
                  <a:schemeClr val="bg1"/>
                </a:solidFill>
              </a:rPr>
              <a:t>No opiate blockade action</a:t>
            </a:r>
          </a:p>
        </p:txBody>
      </p:sp>
    </p:spTree>
    <p:extLst>
      <p:ext uri="{BB962C8B-B14F-4D97-AF65-F5344CB8AC3E}">
        <p14:creationId xmlns:p14="http://schemas.microsoft.com/office/powerpoint/2010/main" val="63040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9D07-050F-A182-9ACC-7580E63C7CF6}"/>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Management of opiate substitute treatment</a:t>
            </a:r>
          </a:p>
        </p:txBody>
      </p:sp>
      <p:sp>
        <p:nvSpPr>
          <p:cNvPr id="3" name="Content Placeholder 2">
            <a:extLst>
              <a:ext uri="{FF2B5EF4-FFF2-40B4-BE49-F238E27FC236}">
                <a16:creationId xmlns:a16="http://schemas.microsoft.com/office/drawing/2014/main" id="{A0C2099E-F9A4-F707-257E-C1BA43A814AE}"/>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Titrate (Get on to a dose that holds pt)</a:t>
            </a:r>
          </a:p>
          <a:p>
            <a:r>
              <a:rPr lang="en-GB" dirty="0">
                <a:solidFill>
                  <a:schemeClr val="bg1"/>
                </a:solidFill>
              </a:rPr>
              <a:t>Stabilise (Get pt to be abstinent)</a:t>
            </a:r>
          </a:p>
          <a:p>
            <a:r>
              <a:rPr lang="en-GB" dirty="0">
                <a:solidFill>
                  <a:schemeClr val="bg1"/>
                </a:solidFill>
              </a:rPr>
              <a:t>Reduce</a:t>
            </a:r>
          </a:p>
          <a:p>
            <a:r>
              <a:rPr lang="en-GB" dirty="0">
                <a:solidFill>
                  <a:schemeClr val="bg1"/>
                </a:solidFill>
              </a:rPr>
              <a:t>Detoxify</a:t>
            </a:r>
          </a:p>
          <a:p>
            <a:endParaRPr lang="en-GB" dirty="0">
              <a:solidFill>
                <a:schemeClr val="bg1"/>
              </a:solidFill>
            </a:endParaRPr>
          </a:p>
        </p:txBody>
      </p:sp>
    </p:spTree>
    <p:extLst>
      <p:ext uri="{BB962C8B-B14F-4D97-AF65-F5344CB8AC3E}">
        <p14:creationId xmlns:p14="http://schemas.microsoft.com/office/powerpoint/2010/main" val="3836354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5AA19-0B51-C534-09C1-0FBDF9C42668}"/>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Stabilisation and detoxification</a:t>
            </a:r>
          </a:p>
        </p:txBody>
      </p:sp>
      <p:sp>
        <p:nvSpPr>
          <p:cNvPr id="3" name="Content Placeholder 2">
            <a:extLst>
              <a:ext uri="{FF2B5EF4-FFF2-40B4-BE49-F238E27FC236}">
                <a16:creationId xmlns:a16="http://schemas.microsoft.com/office/drawing/2014/main" id="{312CF7E9-B4BF-8EB6-0BB9-93495AB7BE72}"/>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Establishing a client on a dose that ensures no withdrawals and renders the dealer irrelevant.</a:t>
            </a:r>
          </a:p>
          <a:p>
            <a:r>
              <a:rPr lang="en-GB">
                <a:solidFill>
                  <a:schemeClr val="bg1"/>
                </a:solidFill>
              </a:rPr>
              <a:t>Getting a client out of the habit of scoring and into alternative activities</a:t>
            </a:r>
          </a:p>
          <a:p>
            <a:r>
              <a:rPr lang="en-GB">
                <a:solidFill>
                  <a:schemeClr val="bg1"/>
                </a:solidFill>
              </a:rPr>
              <a:t>Reducing to zero alongside psychosocial support</a:t>
            </a:r>
          </a:p>
          <a:p>
            <a:r>
              <a:rPr lang="en-GB">
                <a:solidFill>
                  <a:schemeClr val="bg1"/>
                </a:solidFill>
              </a:rPr>
              <a:t>Creating a new life when drug free – peer mentoring, abstinence based relapse prevention</a:t>
            </a:r>
            <a:endParaRPr lang="en-GB" dirty="0">
              <a:solidFill>
                <a:schemeClr val="bg1"/>
              </a:solidFill>
            </a:endParaRPr>
          </a:p>
        </p:txBody>
      </p:sp>
    </p:spTree>
    <p:extLst>
      <p:ext uri="{BB962C8B-B14F-4D97-AF65-F5344CB8AC3E}">
        <p14:creationId xmlns:p14="http://schemas.microsoft.com/office/powerpoint/2010/main" val="3133582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5360-CD1D-12CC-9C06-E4281AA699D5}"/>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Safeguarding</a:t>
            </a:r>
          </a:p>
        </p:txBody>
      </p:sp>
      <p:sp>
        <p:nvSpPr>
          <p:cNvPr id="3" name="Content Placeholder 2">
            <a:extLst>
              <a:ext uri="{FF2B5EF4-FFF2-40B4-BE49-F238E27FC236}">
                <a16:creationId xmlns:a16="http://schemas.microsoft.com/office/drawing/2014/main" id="{840F0D83-7A23-C08D-EDCE-FDEB8153C2C5}"/>
              </a:ext>
            </a:extLst>
          </p:cNvPr>
          <p:cNvSpPr txBox="1">
            <a:spLocks/>
          </p:cNvSpPr>
          <p:nvPr/>
        </p:nvSpPr>
        <p:spPr>
          <a:xfrm>
            <a:off x="637032" y="1103248"/>
            <a:ext cx="10917936" cy="48403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People dependent on alcohol and drugs are often vulnerable due to their addiction</a:t>
            </a:r>
          </a:p>
          <a:p>
            <a:r>
              <a:rPr lang="en-GB" dirty="0">
                <a:solidFill>
                  <a:schemeClr val="bg1"/>
                </a:solidFill>
              </a:rPr>
              <a:t>Stigma and discrimination reduces their ability to access necessary support</a:t>
            </a:r>
          </a:p>
          <a:p>
            <a:r>
              <a:rPr lang="en-GB" dirty="0">
                <a:solidFill>
                  <a:schemeClr val="bg1"/>
                </a:solidFill>
              </a:rPr>
              <a:t>Healthcare inequalities are commonplace and could be a form of institutional neglect</a:t>
            </a:r>
          </a:p>
          <a:p>
            <a:r>
              <a:rPr lang="en-GB" dirty="0">
                <a:solidFill>
                  <a:schemeClr val="bg1"/>
                </a:solidFill>
              </a:rPr>
              <a:t>Safeguarding concerns are commonplace and include:</a:t>
            </a:r>
          </a:p>
          <a:p>
            <a:pPr lvl="1"/>
            <a:r>
              <a:rPr lang="en-GB" dirty="0">
                <a:solidFill>
                  <a:schemeClr val="bg1"/>
                </a:solidFill>
              </a:rPr>
              <a:t>Cuckooing – drug dealers taking over a property to sell drugs from</a:t>
            </a:r>
          </a:p>
          <a:p>
            <a:pPr lvl="1"/>
            <a:r>
              <a:rPr lang="en-GB" dirty="0">
                <a:solidFill>
                  <a:schemeClr val="bg1"/>
                </a:solidFill>
              </a:rPr>
              <a:t>County Lines – drug dealers taking over new areas, often using children to transport drugs, along with violence to enforce their territory</a:t>
            </a:r>
          </a:p>
          <a:p>
            <a:pPr lvl="1"/>
            <a:r>
              <a:rPr lang="en-GB" dirty="0">
                <a:solidFill>
                  <a:schemeClr val="bg1"/>
                </a:solidFill>
              </a:rPr>
              <a:t>Abuse / coercion – financial, sexual, criminality, DV</a:t>
            </a:r>
          </a:p>
          <a:p>
            <a:pPr lvl="1"/>
            <a:r>
              <a:rPr lang="en-GB" dirty="0">
                <a:solidFill>
                  <a:schemeClr val="bg1"/>
                </a:solidFill>
              </a:rPr>
              <a:t>Children affected by parental drug use</a:t>
            </a:r>
          </a:p>
          <a:p>
            <a:pPr lvl="1"/>
            <a:endParaRPr lang="en-GB" dirty="0">
              <a:solidFill>
                <a:schemeClr val="bg1"/>
              </a:solidFill>
            </a:endParaRPr>
          </a:p>
        </p:txBody>
      </p:sp>
    </p:spTree>
    <p:extLst>
      <p:ext uri="{BB962C8B-B14F-4D97-AF65-F5344CB8AC3E}">
        <p14:creationId xmlns:p14="http://schemas.microsoft.com/office/powerpoint/2010/main" val="1580920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1FA9-A2BC-7699-5404-F266175E37A2}"/>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Cocaine (Crack)</a:t>
            </a:r>
          </a:p>
        </p:txBody>
      </p:sp>
      <p:sp>
        <p:nvSpPr>
          <p:cNvPr id="3" name="Content Placeholder 2">
            <a:extLst>
              <a:ext uri="{FF2B5EF4-FFF2-40B4-BE49-F238E27FC236}">
                <a16:creationId xmlns:a16="http://schemas.microsoft.com/office/drawing/2014/main" id="{4A1CEECE-A079-CE33-717F-1DB7C7A436ED}"/>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Commonly used as crack (add NaHCO3) </a:t>
            </a:r>
          </a:p>
          <a:p>
            <a:r>
              <a:rPr lang="en-GB" dirty="0">
                <a:solidFill>
                  <a:schemeClr val="bg1"/>
                </a:solidFill>
              </a:rPr>
              <a:t>£10 per rock – short acting stimulant-5mins</a:t>
            </a:r>
          </a:p>
          <a:p>
            <a:r>
              <a:rPr lang="en-GB" dirty="0">
                <a:solidFill>
                  <a:schemeClr val="bg1"/>
                </a:solidFill>
              </a:rPr>
              <a:t>Often followed by heroin to ‘come down’</a:t>
            </a:r>
          </a:p>
          <a:p>
            <a:r>
              <a:rPr lang="en-GB" dirty="0">
                <a:solidFill>
                  <a:schemeClr val="bg1"/>
                </a:solidFill>
              </a:rPr>
              <a:t>Pt feels ‘confident and alert’</a:t>
            </a:r>
          </a:p>
          <a:p>
            <a:r>
              <a:rPr lang="en-GB" dirty="0">
                <a:solidFill>
                  <a:schemeClr val="bg1"/>
                </a:solidFill>
              </a:rPr>
              <a:t>Can cause hypomania but rarely as very short acting</a:t>
            </a:r>
          </a:p>
          <a:p>
            <a:r>
              <a:rPr lang="en-GB" dirty="0">
                <a:solidFill>
                  <a:schemeClr val="bg1"/>
                </a:solidFill>
              </a:rPr>
              <a:t>No Evidenced based Medical treatment </a:t>
            </a:r>
          </a:p>
        </p:txBody>
      </p:sp>
    </p:spTree>
    <p:extLst>
      <p:ext uri="{BB962C8B-B14F-4D97-AF65-F5344CB8AC3E}">
        <p14:creationId xmlns:p14="http://schemas.microsoft.com/office/powerpoint/2010/main" val="317319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F16696A-BEEF-D89F-0BD9-A8B3B31619E8}"/>
              </a:ext>
            </a:extLst>
          </p:cNvPr>
          <p:cNvSpPr txBox="1">
            <a:spLocks/>
          </p:cNvSpPr>
          <p:nvPr/>
        </p:nvSpPr>
        <p:spPr>
          <a:xfrm>
            <a:off x="838200" y="161607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Increased funding for substance use treatment</a:t>
            </a:r>
          </a:p>
          <a:p>
            <a:r>
              <a:rPr lang="en-GB" dirty="0">
                <a:solidFill>
                  <a:schemeClr val="bg1"/>
                </a:solidFill>
              </a:rPr>
              <a:t>Expectation of increased numbers into treatment</a:t>
            </a:r>
          </a:p>
          <a:p>
            <a:r>
              <a:rPr lang="en-GB" dirty="0">
                <a:solidFill>
                  <a:schemeClr val="bg1"/>
                </a:solidFill>
              </a:rPr>
              <a:t>Identification that addiction is a relapsing remitting condition that may require lifelong clinical support</a:t>
            </a:r>
          </a:p>
          <a:p>
            <a:r>
              <a:rPr lang="en-GB" dirty="0">
                <a:solidFill>
                  <a:schemeClr val="bg1"/>
                </a:solidFill>
              </a:rPr>
              <a:t>Highlights the importance of collaborative working across multi-professional agencies to meet the needs of the patients AND reduce drug related deaths – mental health, physical health, criminal justice, social care, housing</a:t>
            </a:r>
          </a:p>
          <a:p>
            <a:r>
              <a:rPr lang="en-GB" dirty="0">
                <a:solidFill>
                  <a:schemeClr val="bg1"/>
                </a:solidFill>
              </a:rPr>
              <a:t>Early identification of problematic substance use and treatment</a:t>
            </a:r>
          </a:p>
          <a:p>
            <a:r>
              <a:rPr lang="en-GB" dirty="0">
                <a:solidFill>
                  <a:schemeClr val="bg1"/>
                </a:solidFill>
              </a:rPr>
              <a:t>Trauma informed care</a:t>
            </a:r>
          </a:p>
        </p:txBody>
      </p:sp>
      <p:sp>
        <p:nvSpPr>
          <p:cNvPr id="3" name="Title 1">
            <a:extLst>
              <a:ext uri="{FF2B5EF4-FFF2-40B4-BE49-F238E27FC236}">
                <a16:creationId xmlns:a16="http://schemas.microsoft.com/office/drawing/2014/main" id="{D292E263-6B0A-787B-58E3-808371E6D608}"/>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Dame Carol Black Review</a:t>
            </a:r>
          </a:p>
        </p:txBody>
      </p:sp>
    </p:spTree>
    <p:extLst>
      <p:ext uri="{BB962C8B-B14F-4D97-AF65-F5344CB8AC3E}">
        <p14:creationId xmlns:p14="http://schemas.microsoft.com/office/powerpoint/2010/main" val="1696932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806A7-C166-B2B9-0507-DA7B0B2D4F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C3C590-F98F-14A5-5BDA-CD902AF8AE2C}"/>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Cocaine </a:t>
            </a:r>
          </a:p>
        </p:txBody>
      </p:sp>
      <p:sp>
        <p:nvSpPr>
          <p:cNvPr id="3" name="Content Placeholder 2">
            <a:extLst>
              <a:ext uri="{FF2B5EF4-FFF2-40B4-BE49-F238E27FC236}">
                <a16:creationId xmlns:a16="http://schemas.microsoft.com/office/drawing/2014/main" id="{EAA6A39D-1E49-3AAF-DBB4-612A3F97CE6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30% increase in deaths related to cocaine 2023/24</a:t>
            </a:r>
          </a:p>
          <a:p>
            <a:r>
              <a:rPr lang="en-GB" dirty="0">
                <a:solidFill>
                  <a:schemeClr val="bg1"/>
                </a:solidFill>
              </a:rPr>
              <a:t>Increasing purity</a:t>
            </a:r>
          </a:p>
          <a:p>
            <a:r>
              <a:rPr lang="en-GB" dirty="0">
                <a:solidFill>
                  <a:schemeClr val="bg1"/>
                </a:solidFill>
              </a:rPr>
              <a:t>Prevalent use in the community</a:t>
            </a:r>
          </a:p>
          <a:p>
            <a:r>
              <a:rPr lang="en-GB" dirty="0">
                <a:solidFill>
                  <a:schemeClr val="bg1"/>
                </a:solidFill>
              </a:rPr>
              <a:t>Local anaesthetic – sodium channel blockers</a:t>
            </a:r>
          </a:p>
          <a:p>
            <a:r>
              <a:rPr lang="en-GB" dirty="0">
                <a:solidFill>
                  <a:schemeClr val="bg1"/>
                </a:solidFill>
              </a:rPr>
              <a:t>Same as Class 1 antiarrhythmics</a:t>
            </a:r>
          </a:p>
          <a:p>
            <a:pPr lvl="1"/>
            <a:r>
              <a:rPr lang="en-GB" dirty="0">
                <a:solidFill>
                  <a:schemeClr val="bg1"/>
                </a:solidFill>
              </a:rPr>
              <a:t>Any of those can cause arrhythmias resulting in morbidity</a:t>
            </a:r>
          </a:p>
        </p:txBody>
      </p:sp>
    </p:spTree>
    <p:extLst>
      <p:ext uri="{BB962C8B-B14F-4D97-AF65-F5344CB8AC3E}">
        <p14:creationId xmlns:p14="http://schemas.microsoft.com/office/powerpoint/2010/main" val="183267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9116B-2759-F22D-BBC7-A819EEA23E38}"/>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Benzodiazepines / </a:t>
            </a:r>
            <a:r>
              <a:rPr lang="en-GB" dirty="0" err="1">
                <a:solidFill>
                  <a:schemeClr val="bg1"/>
                </a:solidFill>
              </a:rPr>
              <a:t>Gabapentinoids</a:t>
            </a:r>
            <a:endParaRPr lang="en-GB" dirty="0">
              <a:solidFill>
                <a:schemeClr val="bg1"/>
              </a:solidFill>
            </a:endParaRPr>
          </a:p>
        </p:txBody>
      </p:sp>
      <p:sp>
        <p:nvSpPr>
          <p:cNvPr id="3" name="Content Placeholder 2">
            <a:extLst>
              <a:ext uri="{FF2B5EF4-FFF2-40B4-BE49-F238E27FC236}">
                <a16:creationId xmlns:a16="http://schemas.microsoft.com/office/drawing/2014/main" id="{BE8C999E-F383-5284-802A-B000E2254AFF}"/>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Massive increase in illicit supplies</a:t>
            </a:r>
          </a:p>
          <a:p>
            <a:r>
              <a:rPr lang="en-GB" dirty="0">
                <a:solidFill>
                  <a:schemeClr val="bg1"/>
                </a:solidFill>
              </a:rPr>
              <a:t>Easy to access via the internet and streets</a:t>
            </a:r>
          </a:p>
          <a:p>
            <a:r>
              <a:rPr lang="en-GB" dirty="0">
                <a:solidFill>
                  <a:schemeClr val="bg1"/>
                </a:solidFill>
              </a:rPr>
              <a:t>Contamination with other substances, including </a:t>
            </a:r>
            <a:r>
              <a:rPr lang="en-GB" dirty="0" err="1">
                <a:solidFill>
                  <a:schemeClr val="bg1"/>
                </a:solidFill>
              </a:rPr>
              <a:t>nitazenes</a:t>
            </a:r>
            <a:endParaRPr lang="en-GB" dirty="0">
              <a:solidFill>
                <a:schemeClr val="bg1"/>
              </a:solidFill>
            </a:endParaRPr>
          </a:p>
          <a:p>
            <a:r>
              <a:rPr lang="en-GB" dirty="0">
                <a:solidFill>
                  <a:schemeClr val="bg1"/>
                </a:solidFill>
              </a:rPr>
              <a:t>Highly dependent forming</a:t>
            </a:r>
          </a:p>
          <a:p>
            <a:r>
              <a:rPr lang="en-GB" dirty="0">
                <a:solidFill>
                  <a:schemeClr val="bg1"/>
                </a:solidFill>
              </a:rPr>
              <a:t>Gradual reduction regimes – either self-reduction or prescribed</a:t>
            </a:r>
          </a:p>
          <a:p>
            <a:r>
              <a:rPr lang="en-GB" dirty="0">
                <a:solidFill>
                  <a:schemeClr val="bg1"/>
                </a:solidFill>
              </a:rPr>
              <a:t>PSI very important for success</a:t>
            </a:r>
          </a:p>
        </p:txBody>
      </p:sp>
    </p:spTree>
    <p:extLst>
      <p:ext uri="{BB962C8B-B14F-4D97-AF65-F5344CB8AC3E}">
        <p14:creationId xmlns:p14="http://schemas.microsoft.com/office/powerpoint/2010/main" val="62322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
            <a:extLst>
              <a:ext uri="{FF2B5EF4-FFF2-40B4-BE49-F238E27FC236}">
                <a16:creationId xmlns:a16="http://schemas.microsoft.com/office/drawing/2014/main" id="{0905AA9A-6837-85AF-AA89-506FBB7B694B}"/>
              </a:ext>
            </a:extLst>
          </p:cNvPr>
          <p:cNvSpPr txBox="1">
            <a:spLocks/>
          </p:cNvSpPr>
          <p:nvPr/>
        </p:nvSpPr>
        <p:spPr>
          <a:xfrm>
            <a:off x="664766" y="1920769"/>
            <a:ext cx="10862467" cy="466090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r>
              <a:rPr lang="en-GB" sz="2400" dirty="0">
                <a:solidFill>
                  <a:schemeClr val="bg1"/>
                </a:solidFill>
                <a:latin typeface="Calibri"/>
                <a:cs typeface="Calibri"/>
              </a:rPr>
              <a:t>Overview of substances and treatment</a:t>
            </a:r>
          </a:p>
          <a:p>
            <a:pPr marL="257175" indent="-257175"/>
            <a:r>
              <a:rPr lang="en-GB" sz="2400" dirty="0">
                <a:solidFill>
                  <a:schemeClr val="bg1"/>
                </a:solidFill>
                <a:latin typeface="Calibri"/>
                <a:cs typeface="Calibri"/>
              </a:rPr>
              <a:t>Alcohol</a:t>
            </a:r>
          </a:p>
          <a:p>
            <a:pPr marL="257175" indent="-257175"/>
            <a:r>
              <a:rPr lang="en-GB" sz="2400" dirty="0">
                <a:solidFill>
                  <a:schemeClr val="bg1"/>
                </a:solidFill>
                <a:latin typeface="Calibri"/>
                <a:cs typeface="Calibri"/>
              </a:rPr>
              <a:t>Opiates</a:t>
            </a:r>
          </a:p>
          <a:p>
            <a:pPr marL="257175" indent="-257175"/>
            <a:r>
              <a:rPr lang="en-GB" sz="2400" dirty="0">
                <a:solidFill>
                  <a:schemeClr val="bg1"/>
                </a:solidFill>
                <a:latin typeface="Calibri"/>
                <a:cs typeface="Calibri"/>
              </a:rPr>
              <a:t>Cocaine</a:t>
            </a:r>
          </a:p>
          <a:p>
            <a:pPr marL="257175" indent="-257175"/>
            <a:r>
              <a:rPr lang="en-GB" sz="2400" dirty="0">
                <a:solidFill>
                  <a:schemeClr val="bg1"/>
                </a:solidFill>
                <a:latin typeface="Calibri"/>
                <a:cs typeface="Calibri"/>
              </a:rPr>
              <a:t>Benzodiazepines / </a:t>
            </a:r>
            <a:r>
              <a:rPr lang="en-GB" sz="2400" dirty="0" err="1">
                <a:solidFill>
                  <a:schemeClr val="bg1"/>
                </a:solidFill>
                <a:latin typeface="Calibri"/>
                <a:cs typeface="Calibri"/>
              </a:rPr>
              <a:t>gabapentinoids</a:t>
            </a:r>
            <a:endParaRPr lang="en-GB" sz="2400" dirty="0">
              <a:solidFill>
                <a:schemeClr val="bg1"/>
              </a:solidFill>
              <a:latin typeface="Calibri"/>
              <a:cs typeface="Calibri"/>
            </a:endParaRPr>
          </a:p>
          <a:p>
            <a:endParaRPr lang="en-GB" dirty="0">
              <a:solidFill>
                <a:schemeClr val="bg1"/>
              </a:solidFill>
            </a:endParaRPr>
          </a:p>
        </p:txBody>
      </p:sp>
      <p:sp>
        <p:nvSpPr>
          <p:cNvPr id="3" name="Title 1">
            <a:extLst>
              <a:ext uri="{FF2B5EF4-FFF2-40B4-BE49-F238E27FC236}">
                <a16:creationId xmlns:a16="http://schemas.microsoft.com/office/drawing/2014/main" id="{7455AFCD-3340-1847-6E54-B2D176F8395F}"/>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Topics covered</a:t>
            </a:r>
          </a:p>
        </p:txBody>
      </p:sp>
    </p:spTree>
    <p:extLst>
      <p:ext uri="{BB962C8B-B14F-4D97-AF65-F5344CB8AC3E}">
        <p14:creationId xmlns:p14="http://schemas.microsoft.com/office/powerpoint/2010/main" val="3117719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
            <a:extLst>
              <a:ext uri="{FF2B5EF4-FFF2-40B4-BE49-F238E27FC236}">
                <a16:creationId xmlns:a16="http://schemas.microsoft.com/office/drawing/2014/main" id="{0905AA9A-6837-85AF-AA89-506FBB7B694B}"/>
              </a:ext>
            </a:extLst>
          </p:cNvPr>
          <p:cNvSpPr txBox="1">
            <a:spLocks/>
          </p:cNvSpPr>
          <p:nvPr/>
        </p:nvSpPr>
        <p:spPr>
          <a:xfrm>
            <a:off x="664766" y="1920769"/>
            <a:ext cx="10862467" cy="466090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r>
              <a:rPr lang="en-GB" sz="2400" dirty="0">
                <a:solidFill>
                  <a:schemeClr val="bg1"/>
                </a:solidFill>
                <a:latin typeface="Calibri"/>
                <a:cs typeface="Calibri"/>
              </a:rPr>
              <a:t>Substances that affect the body's central nervous system</a:t>
            </a:r>
          </a:p>
          <a:p>
            <a:pPr marL="257175" indent="-257175"/>
            <a:r>
              <a:rPr lang="en-GB" sz="2400" dirty="0">
                <a:solidFill>
                  <a:schemeClr val="bg1"/>
                </a:solidFill>
                <a:latin typeface="Calibri"/>
                <a:cs typeface="Calibri"/>
              </a:rPr>
              <a:t>They affect how you think, feel and behave</a:t>
            </a:r>
          </a:p>
          <a:p>
            <a:pPr marL="257175" indent="-257175"/>
            <a:r>
              <a:rPr lang="en-GB" sz="2400" dirty="0">
                <a:solidFill>
                  <a:schemeClr val="bg1"/>
                </a:solidFill>
                <a:latin typeface="Calibri"/>
                <a:cs typeface="Calibri"/>
              </a:rPr>
              <a:t>Classification: depressants, stimulants, cannabinoids, opioids, psychedelics, </a:t>
            </a:r>
            <a:r>
              <a:rPr lang="en-GB" sz="2400" dirty="0" err="1">
                <a:solidFill>
                  <a:schemeClr val="bg1"/>
                </a:solidFill>
                <a:latin typeface="Calibri"/>
                <a:cs typeface="Calibri"/>
              </a:rPr>
              <a:t>dissociatives</a:t>
            </a:r>
            <a:r>
              <a:rPr lang="en-GB" sz="2400" dirty="0">
                <a:solidFill>
                  <a:schemeClr val="bg1"/>
                </a:solidFill>
                <a:latin typeface="Calibri"/>
                <a:cs typeface="Calibri"/>
              </a:rPr>
              <a:t>, empathogens.</a:t>
            </a:r>
          </a:p>
          <a:p>
            <a:pPr marL="257175" indent="-257175"/>
            <a:r>
              <a:rPr lang="en-GB" sz="2400" dirty="0">
                <a:solidFill>
                  <a:schemeClr val="bg1"/>
                </a:solidFill>
                <a:latin typeface="Calibri"/>
                <a:cs typeface="Calibri"/>
              </a:rPr>
              <a:t>Effects differ depending on many factors:  drug type, dose, purity, body size, tolerance, mental state, environment</a:t>
            </a:r>
          </a:p>
          <a:p>
            <a:pPr marL="257175" indent="-257175"/>
            <a:r>
              <a:rPr lang="en-GB" sz="2400" dirty="0">
                <a:solidFill>
                  <a:schemeClr val="bg1"/>
                </a:solidFill>
                <a:latin typeface="Calibri"/>
                <a:cs typeface="Calibri"/>
              </a:rPr>
              <a:t>Specific neurotransmitter effects + dopamine</a:t>
            </a:r>
          </a:p>
          <a:p>
            <a:pPr marL="257175" indent="-257175"/>
            <a:r>
              <a:rPr lang="en-GB" sz="2400" dirty="0">
                <a:solidFill>
                  <a:schemeClr val="bg1"/>
                </a:solidFill>
                <a:latin typeface="Calibri"/>
                <a:cs typeface="Calibri"/>
              </a:rPr>
              <a:t>People have been using substances since time began</a:t>
            </a:r>
          </a:p>
          <a:p>
            <a:pPr marL="257175" indent="-257175"/>
            <a:r>
              <a:rPr lang="en-GB" sz="2400" dirty="0">
                <a:solidFill>
                  <a:schemeClr val="bg1"/>
                </a:solidFill>
                <a:latin typeface="Calibri"/>
                <a:cs typeface="Calibri"/>
              </a:rPr>
              <a:t>Altering our state seems an inherently appealing activity</a:t>
            </a:r>
          </a:p>
          <a:p>
            <a:endParaRPr lang="en-GB" dirty="0">
              <a:solidFill>
                <a:schemeClr val="bg1"/>
              </a:solidFill>
            </a:endParaRPr>
          </a:p>
        </p:txBody>
      </p:sp>
      <p:sp>
        <p:nvSpPr>
          <p:cNvPr id="3" name="Title 1">
            <a:extLst>
              <a:ext uri="{FF2B5EF4-FFF2-40B4-BE49-F238E27FC236}">
                <a16:creationId xmlns:a16="http://schemas.microsoft.com/office/drawing/2014/main" id="{7455AFCD-3340-1847-6E54-B2D176F8395F}"/>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What are “Substances/Drugs”</a:t>
            </a:r>
          </a:p>
        </p:txBody>
      </p:sp>
    </p:spTree>
    <p:extLst>
      <p:ext uri="{BB962C8B-B14F-4D97-AF65-F5344CB8AC3E}">
        <p14:creationId xmlns:p14="http://schemas.microsoft.com/office/powerpoint/2010/main" val="3418151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BD618-8E22-C504-6254-0A7A9F443DF0}"/>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Introduction to substance use</a:t>
            </a:r>
          </a:p>
        </p:txBody>
      </p:sp>
      <p:sp>
        <p:nvSpPr>
          <p:cNvPr id="3" name="Content Placeholder 2">
            <a:extLst>
              <a:ext uri="{FF2B5EF4-FFF2-40B4-BE49-F238E27FC236}">
                <a16:creationId xmlns:a16="http://schemas.microsoft.com/office/drawing/2014/main" id="{E1E069B3-73E5-CD59-7A3D-00445058B92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The substance / addiction does not discriminate</a:t>
            </a:r>
          </a:p>
          <a:p>
            <a:pPr lvl="1"/>
            <a:r>
              <a:rPr lang="en-GB">
                <a:solidFill>
                  <a:schemeClr val="bg1"/>
                </a:solidFill>
              </a:rPr>
              <a:t>Discrimination / stigma a major barrier to treatment</a:t>
            </a:r>
          </a:p>
          <a:p>
            <a:r>
              <a:rPr lang="en-GB">
                <a:solidFill>
                  <a:schemeClr val="bg1"/>
                </a:solidFill>
              </a:rPr>
              <a:t>Social / mental / physical health impacts vary on the substance</a:t>
            </a:r>
          </a:p>
          <a:p>
            <a:r>
              <a:rPr lang="en-GB">
                <a:solidFill>
                  <a:schemeClr val="bg1"/>
                </a:solidFill>
              </a:rPr>
              <a:t>However they will be present irrespective of the substance</a:t>
            </a:r>
          </a:p>
          <a:p>
            <a:r>
              <a:rPr lang="en-GB">
                <a:solidFill>
                  <a:schemeClr val="bg1"/>
                </a:solidFill>
              </a:rPr>
              <a:t>There’s always a story behind the problem</a:t>
            </a:r>
          </a:p>
          <a:p>
            <a:r>
              <a:rPr lang="en-GB">
                <a:solidFill>
                  <a:schemeClr val="bg1"/>
                </a:solidFill>
              </a:rPr>
              <a:t>Trauma Informed Care</a:t>
            </a:r>
          </a:p>
          <a:p>
            <a:pPr lvl="1"/>
            <a:r>
              <a:rPr lang="en-GB">
                <a:solidFill>
                  <a:schemeClr val="bg1"/>
                </a:solidFill>
              </a:rPr>
              <a:t>Behavioural changes to protect themselves</a:t>
            </a:r>
          </a:p>
          <a:p>
            <a:r>
              <a:rPr lang="en-GB">
                <a:solidFill>
                  <a:schemeClr val="bg1"/>
                </a:solidFill>
              </a:rPr>
              <a:t>Empathy</a:t>
            </a:r>
            <a:endParaRPr lang="en-GB" dirty="0">
              <a:solidFill>
                <a:schemeClr val="bg1"/>
              </a:solidFill>
            </a:endParaRPr>
          </a:p>
        </p:txBody>
      </p:sp>
    </p:spTree>
    <p:extLst>
      <p:ext uri="{BB962C8B-B14F-4D97-AF65-F5344CB8AC3E}">
        <p14:creationId xmlns:p14="http://schemas.microsoft.com/office/powerpoint/2010/main" val="4176639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C907-4C25-FA54-874B-11E5F9130AEA}"/>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Introduction to treatment – generic approach</a:t>
            </a:r>
          </a:p>
        </p:txBody>
      </p:sp>
      <p:sp>
        <p:nvSpPr>
          <p:cNvPr id="3" name="Content Placeholder 2">
            <a:extLst>
              <a:ext uri="{FF2B5EF4-FFF2-40B4-BE49-F238E27FC236}">
                <a16:creationId xmlns:a16="http://schemas.microsoft.com/office/drawing/2014/main" id="{06252BBD-BF6C-2FAC-7EBF-76DE7F3C8509}"/>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chemeClr val="bg1"/>
                </a:solidFill>
              </a:rPr>
              <a:t>Step 1 – Harm minimisation</a:t>
            </a:r>
          </a:p>
          <a:p>
            <a:r>
              <a:rPr lang="en-GB">
                <a:solidFill>
                  <a:schemeClr val="bg1"/>
                </a:solidFill>
              </a:rPr>
              <a:t>Step 2 – Stabilisation</a:t>
            </a:r>
          </a:p>
          <a:p>
            <a:r>
              <a:rPr lang="en-GB">
                <a:solidFill>
                  <a:schemeClr val="bg1"/>
                </a:solidFill>
              </a:rPr>
              <a:t>Step 3 – Work towards individual goals, whilst promoting abstinence – e.g stop injecting, or reduce alcohol use</a:t>
            </a:r>
          </a:p>
          <a:p>
            <a:pPr lvl="1"/>
            <a:r>
              <a:rPr lang="en-GB">
                <a:solidFill>
                  <a:schemeClr val="bg1"/>
                </a:solidFill>
              </a:rPr>
              <a:t>Specific treatment interventions</a:t>
            </a:r>
          </a:p>
          <a:p>
            <a:r>
              <a:rPr lang="en-GB">
                <a:solidFill>
                  <a:schemeClr val="bg1"/>
                </a:solidFill>
              </a:rPr>
              <a:t>Step 4 – Address physical and mental health needs</a:t>
            </a:r>
          </a:p>
          <a:p>
            <a:r>
              <a:rPr lang="en-GB">
                <a:solidFill>
                  <a:schemeClr val="bg1"/>
                </a:solidFill>
              </a:rPr>
              <a:t>Ongoing MI (Motivational Interviewing), PSI (Psychosocial interventions), safeguarding etc..</a:t>
            </a:r>
          </a:p>
          <a:p>
            <a:r>
              <a:rPr lang="en-GB">
                <a:solidFill>
                  <a:schemeClr val="bg1"/>
                </a:solidFill>
              </a:rPr>
              <a:t>Holistic approach for ongoing recovery</a:t>
            </a:r>
            <a:endParaRPr lang="en-GB" dirty="0">
              <a:solidFill>
                <a:schemeClr val="bg1"/>
              </a:solidFill>
            </a:endParaRPr>
          </a:p>
        </p:txBody>
      </p:sp>
    </p:spTree>
    <p:extLst>
      <p:ext uri="{BB962C8B-B14F-4D97-AF65-F5344CB8AC3E}">
        <p14:creationId xmlns:p14="http://schemas.microsoft.com/office/powerpoint/2010/main" val="189470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5251D12-436E-DDE6-4A85-71D6101E2A2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Alcohol</a:t>
            </a:r>
          </a:p>
        </p:txBody>
      </p:sp>
      <p:sp>
        <p:nvSpPr>
          <p:cNvPr id="4" name="Content Placeholder 2">
            <a:extLst>
              <a:ext uri="{FF2B5EF4-FFF2-40B4-BE49-F238E27FC236}">
                <a16:creationId xmlns:a16="http://schemas.microsoft.com/office/drawing/2014/main" id="{B37D61B5-F07A-35CC-2E16-2962EF5E52A6}"/>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Dependence</a:t>
            </a:r>
          </a:p>
          <a:p>
            <a:r>
              <a:rPr lang="en-GB" dirty="0">
                <a:solidFill>
                  <a:schemeClr val="bg1"/>
                </a:solidFill>
              </a:rPr>
              <a:t>Binge Drinking</a:t>
            </a:r>
          </a:p>
          <a:p>
            <a:r>
              <a:rPr lang="en-GB" dirty="0" err="1">
                <a:solidFill>
                  <a:schemeClr val="bg1"/>
                </a:solidFill>
              </a:rPr>
              <a:t>Wernickes</a:t>
            </a:r>
            <a:r>
              <a:rPr lang="en-GB" dirty="0">
                <a:solidFill>
                  <a:schemeClr val="bg1"/>
                </a:solidFill>
              </a:rPr>
              <a:t> / </a:t>
            </a:r>
            <a:r>
              <a:rPr lang="en-GB" dirty="0" err="1">
                <a:solidFill>
                  <a:schemeClr val="bg1"/>
                </a:solidFill>
              </a:rPr>
              <a:t>Korsakoffs</a:t>
            </a:r>
            <a:endParaRPr lang="en-GB" dirty="0">
              <a:solidFill>
                <a:schemeClr val="bg1"/>
              </a:solidFill>
            </a:endParaRPr>
          </a:p>
          <a:p>
            <a:r>
              <a:rPr lang="en-GB" dirty="0">
                <a:solidFill>
                  <a:schemeClr val="bg1"/>
                </a:solidFill>
              </a:rPr>
              <a:t>Harmful drinking</a:t>
            </a:r>
          </a:p>
        </p:txBody>
      </p:sp>
    </p:spTree>
    <p:extLst>
      <p:ext uri="{BB962C8B-B14F-4D97-AF65-F5344CB8AC3E}">
        <p14:creationId xmlns:p14="http://schemas.microsoft.com/office/powerpoint/2010/main" val="1569960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A868B-0DF4-28AF-8145-C58D9F388FD6}"/>
              </a:ext>
            </a:extLst>
          </p:cNvPr>
          <p:cNvSpPr txBox="1">
            <a:spLocks/>
          </p:cNvSpPr>
          <p:nvPr/>
        </p:nvSpPr>
        <p:spPr>
          <a:xfrm>
            <a:off x="1919536" y="332656"/>
            <a:ext cx="8229600" cy="1143000"/>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Alcohol-Diagnostically default to dependence</a:t>
            </a:r>
          </a:p>
        </p:txBody>
      </p:sp>
      <p:sp>
        <p:nvSpPr>
          <p:cNvPr id="3" name="Content Placeholder 2">
            <a:extLst>
              <a:ext uri="{FF2B5EF4-FFF2-40B4-BE49-F238E27FC236}">
                <a16:creationId xmlns:a16="http://schemas.microsoft.com/office/drawing/2014/main" id="{644A1F11-0970-F8F1-92B7-F81F56C881E0}"/>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Need to discern dependence from non-dependence </a:t>
            </a:r>
          </a:p>
          <a:p>
            <a:r>
              <a:rPr lang="en-GB" dirty="0">
                <a:solidFill>
                  <a:schemeClr val="bg1"/>
                </a:solidFill>
              </a:rPr>
              <a:t>1</a:t>
            </a:r>
            <a:r>
              <a:rPr lang="en-GB" baseline="30000" dirty="0">
                <a:solidFill>
                  <a:schemeClr val="bg1"/>
                </a:solidFill>
              </a:rPr>
              <a:t>st</a:t>
            </a:r>
            <a:r>
              <a:rPr lang="en-GB" dirty="0">
                <a:solidFill>
                  <a:schemeClr val="bg1"/>
                </a:solidFill>
              </a:rPr>
              <a:t> question – WHEN WAS YOUR LAST DRY DAY</a:t>
            </a:r>
          </a:p>
          <a:p>
            <a:r>
              <a:rPr lang="en-GB" dirty="0">
                <a:solidFill>
                  <a:schemeClr val="bg1"/>
                </a:solidFill>
              </a:rPr>
              <a:t>How many consecutive dry days can you manage?</a:t>
            </a:r>
          </a:p>
          <a:p>
            <a:r>
              <a:rPr lang="en-GB" dirty="0">
                <a:solidFill>
                  <a:schemeClr val="bg1"/>
                </a:solidFill>
              </a:rPr>
              <a:t>When was your last dry period of 4 or more days</a:t>
            </a:r>
          </a:p>
          <a:p>
            <a:r>
              <a:rPr lang="en-GB" dirty="0">
                <a:solidFill>
                  <a:schemeClr val="bg1"/>
                </a:solidFill>
              </a:rPr>
              <a:t>If a pt can articulate 3 consecutive dry days then you can r/o dependence</a:t>
            </a:r>
          </a:p>
        </p:txBody>
      </p:sp>
    </p:spTree>
    <p:extLst>
      <p:ext uri="{BB962C8B-B14F-4D97-AF65-F5344CB8AC3E}">
        <p14:creationId xmlns:p14="http://schemas.microsoft.com/office/powerpoint/2010/main" val="2623103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1717</Words>
  <Application>Microsoft Office PowerPoint</Application>
  <PresentationFormat>Widescreen</PresentationFormat>
  <Paragraphs>206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Justin Markiewicz</dc:creator>
  <cp:lastModifiedBy>Alison Cotuk</cp:lastModifiedBy>
  <cp:revision>2</cp:revision>
  <dcterms:created xsi:type="dcterms:W3CDTF">2024-10-01T10:31:50Z</dcterms:created>
  <dcterms:modified xsi:type="dcterms:W3CDTF">2024-11-21T16:40:09Z</dcterms:modified>
</cp:coreProperties>
</file>