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41" r:id="rId2"/>
    <p:sldId id="542" r:id="rId3"/>
    <p:sldId id="543" r:id="rId4"/>
    <p:sldId id="544" r:id="rId5"/>
    <p:sldId id="545" r:id="rId6"/>
    <p:sldId id="546" r:id="rId7"/>
    <p:sldId id="547" r:id="rId8"/>
    <p:sldId id="549" r:id="rId9"/>
    <p:sldId id="54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D3D0965-4474-472B-A5BE-7DF20A912599}" v="1605" dt="2024-10-29T15:35:56.53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4660"/>
  </p:normalViewPr>
  <p:slideViewPr>
    <p:cSldViewPr snapToGrid="0">
      <p:cViewPr varScale="1">
        <p:scale>
          <a:sx n="85" d="100"/>
          <a:sy n="85" d="100"/>
        </p:scale>
        <p:origin x="4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6844C-8542-0CBD-8C0F-D333C6CA52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C58B7724-E627-2498-A45A-B8C1DCEAB4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CA13D023-FFFF-D7B1-3728-52F559DF3DC1}"/>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5" name="Footer Placeholder 4">
            <a:extLst>
              <a:ext uri="{FF2B5EF4-FFF2-40B4-BE49-F238E27FC236}">
                <a16:creationId xmlns:a16="http://schemas.microsoft.com/office/drawing/2014/main" id="{4AD07D96-930A-C196-EFE6-B48A3F2A4B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4B928E-A964-C445-FA35-3BBCEF0794DC}"/>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19121223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A09C4-ADE9-C8A0-2325-706AC6794C1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F75299E-BC4C-33BA-3420-E3B08840B08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9A17292-9465-84FC-281B-58A4A98614D8}"/>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5" name="Footer Placeholder 4">
            <a:extLst>
              <a:ext uri="{FF2B5EF4-FFF2-40B4-BE49-F238E27FC236}">
                <a16:creationId xmlns:a16="http://schemas.microsoft.com/office/drawing/2014/main" id="{904FF2D9-BADF-FB98-8FF2-DAE986C9CB8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A05FFAD-8942-61DC-FBFB-111872736D17}"/>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5256439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8372C77-366E-A43E-BFF7-11435B476C7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519296B-E989-885B-0ED4-AB304065EEC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B3328CA-8C4A-C726-90BD-46E5E9167FBC}"/>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5" name="Footer Placeholder 4">
            <a:extLst>
              <a:ext uri="{FF2B5EF4-FFF2-40B4-BE49-F238E27FC236}">
                <a16:creationId xmlns:a16="http://schemas.microsoft.com/office/drawing/2014/main" id="{3A560384-EF50-2E8A-256A-543B924006F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00F037E-022D-7F23-295E-6CF700160A27}"/>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1467726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Agenda layout">
    <p:spTree>
      <p:nvGrpSpPr>
        <p:cNvPr id="1" name=""/>
        <p:cNvGrpSpPr/>
        <p:nvPr/>
      </p:nvGrpSpPr>
      <p:grpSpPr>
        <a:xfrm>
          <a:off x="0" y="0"/>
          <a:ext cx="0" cy="0"/>
          <a:chOff x="0" y="0"/>
          <a:chExt cx="0" cy="0"/>
        </a:xfrm>
      </p:grpSpPr>
      <p:pic>
        <p:nvPicPr>
          <p:cNvPr id="2" name="Picture 1" descr="A picture containing drawing&#10;&#10;Description automatically generated">
            <a:extLst>
              <a:ext uri="{FF2B5EF4-FFF2-40B4-BE49-F238E27FC236}">
                <a16:creationId xmlns:a16="http://schemas.microsoft.com/office/drawing/2014/main" id="{65E28F66-CBA2-FB44-B255-83DB260CE7D3}"/>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TextBox 3">
            <a:extLst>
              <a:ext uri="{FF2B5EF4-FFF2-40B4-BE49-F238E27FC236}">
                <a16:creationId xmlns:a16="http://schemas.microsoft.com/office/drawing/2014/main" id="{479B397D-329B-0A4E-82C0-38181B95CB5C}"/>
              </a:ext>
            </a:extLst>
          </p:cNvPr>
          <p:cNvSpPr txBox="1"/>
          <p:nvPr userDrawn="1"/>
        </p:nvSpPr>
        <p:spPr>
          <a:xfrm>
            <a:off x="785932" y="1518962"/>
            <a:ext cx="4743332" cy="307777"/>
          </a:xfrm>
          <a:prstGeom prst="rect">
            <a:avLst/>
          </a:prstGeom>
          <a:noFill/>
        </p:spPr>
        <p:txBody>
          <a:bodyPr wrap="square" rtlCol="0">
            <a:spAutoFit/>
          </a:bodyPr>
          <a:lstStyle>
            <a:defPPr>
              <a:defRPr lang="en-US"/>
            </a:defPPr>
            <a:lvl1pPr>
              <a:defRPr sz="1400">
                <a:solidFill>
                  <a:schemeClr val="bg1"/>
                </a:solidFill>
                <a:latin typeface="Century Gothic" charset="0"/>
                <a:ea typeface="Century Gothic" charset="0"/>
                <a:cs typeface="Century Gothic" charset="0"/>
              </a:defRPr>
            </a:lvl1pPr>
          </a:lstStyle>
          <a:p>
            <a:endParaRPr lang="en-US" dirty="0"/>
          </a:p>
        </p:txBody>
      </p:sp>
      <p:grpSp>
        <p:nvGrpSpPr>
          <p:cNvPr id="6" name="Group 5">
            <a:extLst>
              <a:ext uri="{FF2B5EF4-FFF2-40B4-BE49-F238E27FC236}">
                <a16:creationId xmlns:a16="http://schemas.microsoft.com/office/drawing/2014/main" id="{4A1DC943-0BF1-DD46-97B1-C2CC3FAEFAB5}"/>
              </a:ext>
            </a:extLst>
          </p:cNvPr>
          <p:cNvGrpSpPr/>
          <p:nvPr userDrawn="1"/>
        </p:nvGrpSpPr>
        <p:grpSpPr>
          <a:xfrm>
            <a:off x="0" y="6322219"/>
            <a:ext cx="12192000" cy="377731"/>
            <a:chOff x="0" y="6322219"/>
            <a:chExt cx="12192000" cy="377731"/>
          </a:xfrm>
        </p:grpSpPr>
        <p:cxnSp>
          <p:nvCxnSpPr>
            <p:cNvPr id="7" name="Straight Connector 6">
              <a:extLst>
                <a:ext uri="{FF2B5EF4-FFF2-40B4-BE49-F238E27FC236}">
                  <a16:creationId xmlns:a16="http://schemas.microsoft.com/office/drawing/2014/main" id="{87ED935D-33D4-024A-BD5B-B77316EA9050}"/>
                </a:ext>
              </a:extLst>
            </p:cNvPr>
            <p:cNvCxnSpPr>
              <a:cxnSpLocks/>
            </p:cNvCxnSpPr>
            <p:nvPr/>
          </p:nvCxnSpPr>
          <p:spPr>
            <a:xfrm>
              <a:off x="0" y="6322219"/>
              <a:ext cx="12192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C55EBCAF-C5D3-3441-89D2-D7684752ED53}"/>
                </a:ext>
              </a:extLst>
            </p:cNvPr>
            <p:cNvSpPr txBox="1"/>
            <p:nvPr/>
          </p:nvSpPr>
          <p:spPr>
            <a:xfrm>
              <a:off x="785931" y="6453729"/>
              <a:ext cx="2978825" cy="246221"/>
            </a:xfrm>
            <a:prstGeom prst="rect">
              <a:avLst/>
            </a:prstGeom>
            <a:noFill/>
            <a:ln>
              <a:noFill/>
            </a:ln>
          </p:spPr>
          <p:txBody>
            <a:bodyPr wrap="square" rtlCol="0">
              <a:spAutoFit/>
            </a:bodyPr>
            <a:lstStyle/>
            <a:p>
              <a:r>
                <a:rPr lang="en-US" sz="1000" dirty="0">
                  <a:solidFill>
                    <a:schemeClr val="bg1"/>
                  </a:solidFill>
                  <a:latin typeface="Century Gothic" panose="020B0502020202020204" pitchFamily="34" charset="0"/>
                </a:rPr>
                <a:t>Change Grow Live </a:t>
              </a:r>
            </a:p>
          </p:txBody>
        </p:sp>
      </p:grpSp>
      <p:sp>
        <p:nvSpPr>
          <p:cNvPr id="13" name="Text Placeholder 11">
            <a:extLst>
              <a:ext uri="{FF2B5EF4-FFF2-40B4-BE49-F238E27FC236}">
                <a16:creationId xmlns:a16="http://schemas.microsoft.com/office/drawing/2014/main" id="{30DF5C48-0041-6641-94D0-7180A783E52B}"/>
              </a:ext>
            </a:extLst>
          </p:cNvPr>
          <p:cNvSpPr>
            <a:spLocks noGrp="1"/>
          </p:cNvSpPr>
          <p:nvPr>
            <p:ph type="body" sz="quarter" idx="10" hasCustomPrompt="1"/>
          </p:nvPr>
        </p:nvSpPr>
        <p:spPr>
          <a:xfrm>
            <a:off x="785931" y="771310"/>
            <a:ext cx="4338638" cy="265113"/>
          </a:xfrm>
          <a:prstGeom prst="rect">
            <a:avLst/>
          </a:prstGeom>
        </p:spPr>
        <p:txBody>
          <a:bodyPr/>
          <a:lstStyle>
            <a:lvl1pPr marL="0" indent="0">
              <a:buNone/>
              <a:defRPr sz="2400" b="1">
                <a:solidFill>
                  <a:schemeClr val="bg1"/>
                </a:solidFill>
              </a:defRPr>
            </a:lvl1pPr>
          </a:lstStyle>
          <a:p>
            <a:pPr lvl="0"/>
            <a:r>
              <a:rPr lang="en-US" dirty="0"/>
              <a:t>Agenda slide</a:t>
            </a:r>
          </a:p>
        </p:txBody>
      </p:sp>
      <p:sp>
        <p:nvSpPr>
          <p:cNvPr id="15" name="Text Placeholder 14">
            <a:extLst>
              <a:ext uri="{FF2B5EF4-FFF2-40B4-BE49-F238E27FC236}">
                <a16:creationId xmlns:a16="http://schemas.microsoft.com/office/drawing/2014/main" id="{A2374946-81A7-734E-AD5B-FF3A87BF1521}"/>
              </a:ext>
            </a:extLst>
          </p:cNvPr>
          <p:cNvSpPr>
            <a:spLocks noGrp="1"/>
          </p:cNvSpPr>
          <p:nvPr>
            <p:ph type="body" sz="quarter" idx="11" hasCustomPrompt="1"/>
          </p:nvPr>
        </p:nvSpPr>
        <p:spPr>
          <a:xfrm>
            <a:off x="785813" y="1493838"/>
            <a:ext cx="4006904" cy="3362325"/>
          </a:xfrm>
          <a:prstGeom prst="rect">
            <a:avLst/>
          </a:prstGeom>
        </p:spPr>
        <p:txBody>
          <a:bodyPr/>
          <a:lstStyle>
            <a:lvl1pPr marL="0" indent="0">
              <a:lnSpc>
                <a:spcPct val="100000"/>
              </a:lnSpc>
              <a:buNone/>
              <a:defRPr sz="1400">
                <a:solidFill>
                  <a:schemeClr val="bg1"/>
                </a:solidFill>
              </a:defRPr>
            </a:lvl1pPr>
          </a:lstStyle>
          <a:p>
            <a:r>
              <a:rPr lang="en-US" dirty="0"/>
              <a:t>It’s always a very good idea to give your audience an understanding of both the purpose and structure of your presentation before you start. It’s much easier for your audience to concentrate on the content if they understand what it is leading to.</a:t>
            </a:r>
          </a:p>
          <a:p>
            <a:r>
              <a:rPr lang="en-US" dirty="0"/>
              <a:t>Use this slide to give a brief introduction to your presentation, then explain your objective and how you’re going to get there, using your agenda points.</a:t>
            </a:r>
          </a:p>
          <a:p>
            <a:pPr lvl="0"/>
            <a:endParaRPr lang="en-US" dirty="0"/>
          </a:p>
        </p:txBody>
      </p:sp>
      <p:sp>
        <p:nvSpPr>
          <p:cNvPr id="19" name="Text Placeholder 18">
            <a:extLst>
              <a:ext uri="{FF2B5EF4-FFF2-40B4-BE49-F238E27FC236}">
                <a16:creationId xmlns:a16="http://schemas.microsoft.com/office/drawing/2014/main" id="{E99FB6AB-2B42-CE4D-83F1-18D85259BF6B}"/>
              </a:ext>
            </a:extLst>
          </p:cNvPr>
          <p:cNvSpPr>
            <a:spLocks noGrp="1"/>
          </p:cNvSpPr>
          <p:nvPr>
            <p:ph type="body" sz="quarter" idx="12" hasCustomPrompt="1"/>
          </p:nvPr>
        </p:nvSpPr>
        <p:spPr>
          <a:xfrm>
            <a:off x="6663197" y="1372402"/>
            <a:ext cx="4082612" cy="3819525"/>
          </a:xfrm>
          <a:prstGeom prst="rect">
            <a:avLst/>
          </a:prstGeom>
        </p:spPr>
        <p:txBody>
          <a:bodyPr/>
          <a:lstStyle>
            <a:lvl1pPr marL="342900" indent="-342900">
              <a:lnSpc>
                <a:spcPct val="150000"/>
              </a:lnSpc>
              <a:buFont typeface="+mj-lt"/>
              <a:buAutoNum type="arabicPeriod"/>
              <a:defRPr sz="1800" b="1">
                <a:solidFill>
                  <a:schemeClr val="bg1"/>
                </a:solidFill>
              </a:defRPr>
            </a:lvl1pPr>
          </a:lstStyle>
          <a:p>
            <a:pPr lvl="0"/>
            <a:r>
              <a:rPr lang="en-US" dirty="0"/>
              <a:t>Introduction</a:t>
            </a:r>
          </a:p>
          <a:p>
            <a:pPr lvl="0"/>
            <a:r>
              <a:rPr lang="en-US" dirty="0"/>
              <a:t>Development</a:t>
            </a:r>
          </a:p>
          <a:p>
            <a:pPr lvl="0"/>
            <a:r>
              <a:rPr lang="en-US" dirty="0"/>
              <a:t>Activity</a:t>
            </a:r>
          </a:p>
          <a:p>
            <a:pPr lvl="0"/>
            <a:r>
              <a:rPr lang="en-US" dirty="0"/>
              <a:t>Discussion</a:t>
            </a:r>
          </a:p>
          <a:p>
            <a:pPr lvl="0"/>
            <a:r>
              <a:rPr lang="en-US" dirty="0"/>
              <a:t>Conclusion</a:t>
            </a:r>
          </a:p>
          <a:p>
            <a:pPr lvl="0"/>
            <a:r>
              <a:rPr lang="en-US" dirty="0"/>
              <a:t>Questions</a:t>
            </a:r>
          </a:p>
          <a:p>
            <a:pPr lvl="0"/>
            <a:r>
              <a:rPr lang="en-US" dirty="0"/>
              <a:t>Contact</a:t>
            </a:r>
          </a:p>
        </p:txBody>
      </p:sp>
    </p:spTree>
    <p:extLst>
      <p:ext uri="{BB962C8B-B14F-4D97-AF65-F5344CB8AC3E}">
        <p14:creationId xmlns:p14="http://schemas.microsoft.com/office/powerpoint/2010/main" val="2248075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F78899-4313-B099-F58D-93EBC0FA4B3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6BB7BE9-19D1-67B4-E98A-4C9EF23EA09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0994E30-F885-A302-9D90-A64E974BAC9F}"/>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5" name="Footer Placeholder 4">
            <a:extLst>
              <a:ext uri="{FF2B5EF4-FFF2-40B4-BE49-F238E27FC236}">
                <a16:creationId xmlns:a16="http://schemas.microsoft.com/office/drawing/2014/main" id="{7737929C-EC4E-6C45-933C-6F3966276E2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C69F4EC-15E4-9E32-8B06-08305F28F4F4}"/>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1628100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99E0A-BD5A-CBFC-33D8-2B46F14A022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907E6A9-6B6A-E96D-A672-2C657E7074A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051226-3126-2470-97C8-9CF457FC1531}"/>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5" name="Footer Placeholder 4">
            <a:extLst>
              <a:ext uri="{FF2B5EF4-FFF2-40B4-BE49-F238E27FC236}">
                <a16:creationId xmlns:a16="http://schemas.microsoft.com/office/drawing/2014/main" id="{48827A99-2E56-4231-F4A8-D977E978776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61B4B53-EA9E-6310-39C7-98DCF72B327B}"/>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65682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BDCC9D-E257-C93C-A081-7593DB88EB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472ADA4-0F4A-C146-0734-56B979703E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D493A96-C04A-D34C-AB57-B26A6E1C321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7AC06F5-FA43-9A24-14E9-EA7176609E72}"/>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6" name="Footer Placeholder 5">
            <a:extLst>
              <a:ext uri="{FF2B5EF4-FFF2-40B4-BE49-F238E27FC236}">
                <a16:creationId xmlns:a16="http://schemas.microsoft.com/office/drawing/2014/main" id="{1DE674BA-8E0F-EF7D-0556-CB98EF73B46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7AD4940-8A1B-65E4-ACAA-4CB1D4113C7D}"/>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394339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8CF612-B869-4F1B-CC09-D6D186C0F00B}"/>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EF348A1-C507-98C1-24A9-C64EB96FB6B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1863C7-4F51-E6D3-6B14-12296986247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2E877602-4CBE-38A3-23DE-1E679E1C76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A188DEC-007A-85C4-3EA1-8707889A8E4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3E970FB-7076-C58C-27A1-FC9A1E90D019}"/>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8" name="Footer Placeholder 7">
            <a:extLst>
              <a:ext uri="{FF2B5EF4-FFF2-40B4-BE49-F238E27FC236}">
                <a16:creationId xmlns:a16="http://schemas.microsoft.com/office/drawing/2014/main" id="{9F74F25D-1C53-2FEB-9090-20A8AF42FE3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2BB92DE-9AD1-1F41-FDC2-2A03B0BA38D9}"/>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3446578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B23CB8-981F-D788-702B-F4815FE9956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DC74B06E-D2EB-B3F3-832A-3AC2D48817A4}"/>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4" name="Footer Placeholder 3">
            <a:extLst>
              <a:ext uri="{FF2B5EF4-FFF2-40B4-BE49-F238E27FC236}">
                <a16:creationId xmlns:a16="http://schemas.microsoft.com/office/drawing/2014/main" id="{7DD3D707-CF49-7B4C-ACCF-5E9457495D17}"/>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6EA77C1-646D-7113-41A7-69D8D4822F9B}"/>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2063373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1785719-F57A-72FD-F37D-1709590A40D5}"/>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3" name="Footer Placeholder 2">
            <a:extLst>
              <a:ext uri="{FF2B5EF4-FFF2-40B4-BE49-F238E27FC236}">
                <a16:creationId xmlns:a16="http://schemas.microsoft.com/office/drawing/2014/main" id="{3A062AC1-D12D-B96C-15EE-E692E158D75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00418C84-3391-0FC1-A434-9D2FCEA4AA63}"/>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711324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8BF990-6326-3F50-141D-01458BA866A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F7CF9FB-46B6-C05D-7116-E326E37E5C5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784F396-9FEE-0DC7-2FF6-29E7709C070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535062-9C78-1137-03E3-A20B3D164B58}"/>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6" name="Footer Placeholder 5">
            <a:extLst>
              <a:ext uri="{FF2B5EF4-FFF2-40B4-BE49-F238E27FC236}">
                <a16:creationId xmlns:a16="http://schemas.microsoft.com/office/drawing/2014/main" id="{11D2B013-05C1-11BB-5DA5-49D5815B39D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905F602-8041-05E7-E4DC-1AE026A0F30C}"/>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1388128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B0C136-A54C-1C65-92A0-EEDB7D8A98E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82A3AB67-017B-9F5F-541C-FA049494854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AFD531C4-06DE-C6A2-CB3E-DE7686D1ED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118BA3-A660-1634-0869-EAB328C5908A}"/>
              </a:ext>
            </a:extLst>
          </p:cNvPr>
          <p:cNvSpPr>
            <a:spLocks noGrp="1"/>
          </p:cNvSpPr>
          <p:nvPr>
            <p:ph type="dt" sz="half" idx="10"/>
          </p:nvPr>
        </p:nvSpPr>
        <p:spPr/>
        <p:txBody>
          <a:bodyPr/>
          <a:lstStyle/>
          <a:p>
            <a:fld id="{68A4CEE1-84FC-4BD9-B3A0-415B56176BE7}" type="datetimeFigureOut">
              <a:rPr lang="en-GB" smtClean="0"/>
              <a:t>05/11/2024</a:t>
            </a:fld>
            <a:endParaRPr lang="en-GB"/>
          </a:p>
        </p:txBody>
      </p:sp>
      <p:sp>
        <p:nvSpPr>
          <p:cNvPr id="6" name="Footer Placeholder 5">
            <a:extLst>
              <a:ext uri="{FF2B5EF4-FFF2-40B4-BE49-F238E27FC236}">
                <a16:creationId xmlns:a16="http://schemas.microsoft.com/office/drawing/2014/main" id="{67817C25-E54C-1D33-845A-02EE1D5BB80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A79F5C6-AF07-6E88-DCB5-D304FF28041E}"/>
              </a:ext>
            </a:extLst>
          </p:cNvPr>
          <p:cNvSpPr>
            <a:spLocks noGrp="1"/>
          </p:cNvSpPr>
          <p:nvPr>
            <p:ph type="sldNum" sz="quarter" idx="12"/>
          </p:nvPr>
        </p:nvSpPr>
        <p:spPr/>
        <p:txBody>
          <a:bodyPr/>
          <a:lstStyle/>
          <a:p>
            <a:fld id="{AF485A75-09A8-4218-B577-0D226A254917}" type="slidenum">
              <a:rPr lang="en-GB" smtClean="0"/>
              <a:t>‹#›</a:t>
            </a:fld>
            <a:endParaRPr lang="en-GB"/>
          </a:p>
        </p:txBody>
      </p:sp>
    </p:spTree>
    <p:extLst>
      <p:ext uri="{BB962C8B-B14F-4D97-AF65-F5344CB8AC3E}">
        <p14:creationId xmlns:p14="http://schemas.microsoft.com/office/powerpoint/2010/main" val="1519918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0A22C9C-7500-BE95-767B-7C0E8172D9D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1875D14-6B06-669C-1FC0-1D797C722C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1CF89B5-94A1-B20B-4831-5B170AB28A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68A4CEE1-84FC-4BD9-B3A0-415B56176BE7}" type="datetimeFigureOut">
              <a:rPr lang="en-GB" smtClean="0"/>
              <a:t>05/11/2024</a:t>
            </a:fld>
            <a:endParaRPr lang="en-GB"/>
          </a:p>
        </p:txBody>
      </p:sp>
      <p:sp>
        <p:nvSpPr>
          <p:cNvPr id="5" name="Footer Placeholder 4">
            <a:extLst>
              <a:ext uri="{FF2B5EF4-FFF2-40B4-BE49-F238E27FC236}">
                <a16:creationId xmlns:a16="http://schemas.microsoft.com/office/drawing/2014/main" id="{D7C8994F-0336-FF43-4A98-D542071DD5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404A4B21-9232-8515-2A78-B5C70DFF886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F485A75-09A8-4218-B577-0D226A254917}" type="slidenum">
              <a:rPr lang="en-GB" smtClean="0"/>
              <a:t>‹#›</a:t>
            </a:fld>
            <a:endParaRPr lang="en-GB"/>
          </a:p>
        </p:txBody>
      </p:sp>
    </p:spTree>
    <p:extLst>
      <p:ext uri="{BB962C8B-B14F-4D97-AF65-F5344CB8AC3E}">
        <p14:creationId xmlns:p14="http://schemas.microsoft.com/office/powerpoint/2010/main" val="31666475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863B-F023-CEC1-5342-141573798ED7}"/>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1a</a:t>
            </a:r>
          </a:p>
        </p:txBody>
      </p:sp>
      <p:sp>
        <p:nvSpPr>
          <p:cNvPr id="3" name="Content Placeholder 2">
            <a:extLst>
              <a:ext uri="{FF2B5EF4-FFF2-40B4-BE49-F238E27FC236}">
                <a16:creationId xmlns:a16="http://schemas.microsoft.com/office/drawing/2014/main" id="{E1A63E2B-177E-091B-7DED-70768027CC94}"/>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1F537933-8E1F-C549-A13E-68F4BF1F9194}"/>
              </a:ext>
            </a:extLst>
          </p:cNvPr>
          <p:cNvSpPr txBox="1">
            <a:spLocks/>
          </p:cNvSpPr>
          <p:nvPr/>
        </p:nvSpPr>
        <p:spPr>
          <a:xfrm>
            <a:off x="560614" y="1600200"/>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Pt brought into the surgery by a relative.  The patient is disoriented in time, with a history of alcohol use. </a:t>
            </a:r>
          </a:p>
          <a:p>
            <a:r>
              <a:rPr lang="en-GB" dirty="0">
                <a:solidFill>
                  <a:schemeClr val="bg1"/>
                </a:solidFill>
              </a:rPr>
              <a:t>Blood pressure and pulse are elevated – not smelling of alcohol</a:t>
            </a:r>
          </a:p>
          <a:p>
            <a:endParaRPr lang="en-GB" dirty="0"/>
          </a:p>
        </p:txBody>
      </p:sp>
      <p:sp>
        <p:nvSpPr>
          <p:cNvPr id="5" name="TextBox 4">
            <a:extLst>
              <a:ext uri="{FF2B5EF4-FFF2-40B4-BE49-F238E27FC236}">
                <a16:creationId xmlns:a16="http://schemas.microsoft.com/office/drawing/2014/main" id="{9BBEC15C-B04C-23BA-71AB-0144E647A551}"/>
              </a:ext>
            </a:extLst>
          </p:cNvPr>
          <p:cNvSpPr txBox="1"/>
          <p:nvPr/>
        </p:nvSpPr>
        <p:spPr>
          <a:xfrm>
            <a:off x="560613" y="3190220"/>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45F3D940-4B96-5F6D-2400-6F7633511D67}"/>
              </a:ext>
            </a:extLst>
          </p:cNvPr>
          <p:cNvSpPr txBox="1"/>
          <p:nvPr/>
        </p:nvSpPr>
        <p:spPr>
          <a:xfrm>
            <a:off x="879700" y="3875883"/>
            <a:ext cx="10420350" cy="2763834"/>
          </a:xfrm>
          <a:prstGeom prst="rect">
            <a:avLst/>
          </a:prstGeom>
          <a:noFill/>
        </p:spPr>
        <p:txBody>
          <a:bodyPr wrap="square" rtlCol="0">
            <a:spAutoFit/>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800" b="0" i="0" u="none" strike="noStrike" kern="1200" cap="none" spc="0" normalizeH="0" baseline="0" noProof="0" dirty="0">
                <a:ln>
                  <a:noFill/>
                </a:ln>
                <a:solidFill>
                  <a:schemeClr val="bg1"/>
                </a:solidFill>
                <a:effectLst/>
                <a:uLnTx/>
                <a:uFillTx/>
                <a:latin typeface="Calibri"/>
                <a:ea typeface="+mn-ea"/>
                <a:cs typeface="+mn-cs"/>
              </a:rPr>
              <a:t>Treat as acute </a:t>
            </a:r>
            <a:r>
              <a:rPr kumimoji="0" lang="en-GB" sz="2800" b="0" i="0" u="none" strike="noStrike" kern="1200" cap="none" spc="0" normalizeH="0" baseline="0" noProof="0" dirty="0" err="1">
                <a:ln>
                  <a:noFill/>
                </a:ln>
                <a:solidFill>
                  <a:schemeClr val="bg1"/>
                </a:solidFill>
                <a:effectLst/>
                <a:uLnTx/>
                <a:uFillTx/>
                <a:latin typeface="Calibri"/>
                <a:ea typeface="+mn-ea"/>
                <a:cs typeface="+mn-cs"/>
              </a:rPr>
              <a:t>confusional</a:t>
            </a:r>
            <a:r>
              <a:rPr kumimoji="0" lang="en-GB" sz="2800" b="0" i="0" u="none" strike="noStrike" kern="1200" cap="none" spc="0" normalizeH="0" baseline="0" noProof="0" dirty="0">
                <a:ln>
                  <a:noFill/>
                </a:ln>
                <a:solidFill>
                  <a:schemeClr val="bg1"/>
                </a:solidFill>
                <a:effectLst/>
                <a:uLnTx/>
                <a:uFillTx/>
                <a:latin typeface="Calibri"/>
                <a:ea typeface="+mn-ea"/>
                <a:cs typeface="+mn-cs"/>
              </a:rPr>
              <a:t> state – A&amp;E attendance – do not treat yourself as you will not monitor him.</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800" b="0" i="0" u="none" strike="noStrike" kern="1200" cap="none" spc="0" normalizeH="0" baseline="0" noProof="0" dirty="0">
                <a:ln>
                  <a:noFill/>
                </a:ln>
                <a:solidFill>
                  <a:schemeClr val="bg1"/>
                </a:solidFill>
                <a:effectLst/>
                <a:uLnTx/>
                <a:uFillTx/>
                <a:latin typeface="Calibri"/>
                <a:ea typeface="+mn-ea"/>
                <a:cs typeface="+mn-cs"/>
              </a:rPr>
              <a:t>A&amp;E will refer to medics to admit for medical detox , usually starting </a:t>
            </a:r>
            <a:r>
              <a:rPr kumimoji="0" lang="en-GB" sz="2800" b="0" i="0" u="none" strike="noStrike" kern="1200" cap="none" spc="0" normalizeH="0" baseline="0" noProof="0" dirty="0" err="1">
                <a:ln>
                  <a:noFill/>
                </a:ln>
                <a:solidFill>
                  <a:schemeClr val="bg1"/>
                </a:solidFill>
                <a:effectLst/>
                <a:uLnTx/>
                <a:uFillTx/>
                <a:latin typeface="Calibri"/>
                <a:ea typeface="+mn-ea"/>
                <a:cs typeface="+mn-cs"/>
              </a:rPr>
              <a:t>librium</a:t>
            </a:r>
            <a:r>
              <a:rPr kumimoji="0" lang="en-GB" sz="2800" b="0" i="0" u="none" strike="noStrike" kern="1200" cap="none" spc="0" normalizeH="0" baseline="0" noProof="0" dirty="0">
                <a:ln>
                  <a:noFill/>
                </a:ln>
                <a:solidFill>
                  <a:schemeClr val="bg1"/>
                </a:solidFill>
                <a:effectLst/>
                <a:uLnTx/>
                <a:uFillTx/>
                <a:latin typeface="Calibri"/>
                <a:ea typeface="+mn-ea"/>
                <a:cs typeface="+mn-cs"/>
              </a:rPr>
              <a:t> at 100mg in 4 divided doses and reducing at a rate of 10mg per day (oxazepam if liver failure)</a:t>
            </a:r>
          </a:p>
          <a:p>
            <a:endParaRPr lang="en-GB" sz="2800" dirty="0">
              <a:solidFill>
                <a:schemeClr val="bg1"/>
              </a:solidFill>
            </a:endParaRPr>
          </a:p>
        </p:txBody>
      </p:sp>
    </p:spTree>
    <p:extLst>
      <p:ext uri="{BB962C8B-B14F-4D97-AF65-F5344CB8AC3E}">
        <p14:creationId xmlns:p14="http://schemas.microsoft.com/office/powerpoint/2010/main" val="516120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863B-F023-CEC1-5342-141573798ED7}"/>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1b</a:t>
            </a:r>
          </a:p>
        </p:txBody>
      </p:sp>
      <p:sp>
        <p:nvSpPr>
          <p:cNvPr id="3" name="Content Placeholder 2">
            <a:extLst>
              <a:ext uri="{FF2B5EF4-FFF2-40B4-BE49-F238E27FC236}">
                <a16:creationId xmlns:a16="http://schemas.microsoft.com/office/drawing/2014/main" id="{E1A63E2B-177E-091B-7DED-70768027CC94}"/>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1F537933-8E1F-C549-A13E-68F4BF1F9194}"/>
              </a:ext>
            </a:extLst>
          </p:cNvPr>
          <p:cNvSpPr txBox="1">
            <a:spLocks/>
          </p:cNvSpPr>
          <p:nvPr/>
        </p:nvSpPr>
        <p:spPr>
          <a:xfrm>
            <a:off x="560614" y="1600200"/>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The same patient gets admitted for his DT’s on a medical ward. He self discharges after 1 day feeling confused and comes to you. He states he does not want to go back to the hospital and asks you for medication as he is shaking.</a:t>
            </a:r>
          </a:p>
          <a:p>
            <a:endParaRPr lang="en-GB" dirty="0"/>
          </a:p>
        </p:txBody>
      </p:sp>
      <p:sp>
        <p:nvSpPr>
          <p:cNvPr id="5" name="TextBox 4">
            <a:extLst>
              <a:ext uri="{FF2B5EF4-FFF2-40B4-BE49-F238E27FC236}">
                <a16:creationId xmlns:a16="http://schemas.microsoft.com/office/drawing/2014/main" id="{9BBEC15C-B04C-23BA-71AB-0144E647A551}"/>
              </a:ext>
            </a:extLst>
          </p:cNvPr>
          <p:cNvSpPr txBox="1"/>
          <p:nvPr/>
        </p:nvSpPr>
        <p:spPr>
          <a:xfrm>
            <a:off x="560613" y="3190220"/>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45F3D940-4B96-5F6D-2400-6F7633511D67}"/>
              </a:ext>
            </a:extLst>
          </p:cNvPr>
          <p:cNvSpPr txBox="1"/>
          <p:nvPr/>
        </p:nvSpPr>
        <p:spPr>
          <a:xfrm>
            <a:off x="879700" y="3875883"/>
            <a:ext cx="10420350" cy="2332946"/>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800" dirty="0">
                <a:solidFill>
                  <a:schemeClr val="bg1"/>
                </a:solidFill>
              </a:rPr>
              <a:t>Again, do NOT prescribe anything. He must be admitted. He is still in danger from DT’s and the ambulance may need to be called. </a:t>
            </a:r>
          </a:p>
          <a:p>
            <a:pPr marL="342900" lvl="0" indent="-342900">
              <a:spcBef>
                <a:spcPct val="20000"/>
              </a:spcBef>
              <a:buFont typeface="Arial" pitchFamily="34" charset="0"/>
              <a:buChar char="•"/>
              <a:defRPr/>
            </a:pPr>
            <a:r>
              <a:rPr lang="en-GB" sz="2800" dirty="0">
                <a:solidFill>
                  <a:schemeClr val="bg1"/>
                </a:solidFill>
              </a:rPr>
              <a:t>No role for mental health team as diagnosis is alcohol withdrawal still</a:t>
            </a:r>
          </a:p>
          <a:p>
            <a:endParaRPr lang="en-GB" sz="2800" dirty="0">
              <a:solidFill>
                <a:schemeClr val="bg1"/>
              </a:solidFill>
            </a:endParaRPr>
          </a:p>
        </p:txBody>
      </p:sp>
    </p:spTree>
    <p:extLst>
      <p:ext uri="{BB962C8B-B14F-4D97-AF65-F5344CB8AC3E}">
        <p14:creationId xmlns:p14="http://schemas.microsoft.com/office/powerpoint/2010/main" val="162088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863B-F023-CEC1-5342-141573798ED7}"/>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1c</a:t>
            </a:r>
          </a:p>
        </p:txBody>
      </p:sp>
      <p:sp>
        <p:nvSpPr>
          <p:cNvPr id="3" name="Content Placeholder 2">
            <a:extLst>
              <a:ext uri="{FF2B5EF4-FFF2-40B4-BE49-F238E27FC236}">
                <a16:creationId xmlns:a16="http://schemas.microsoft.com/office/drawing/2014/main" id="{E1A63E2B-177E-091B-7DED-70768027CC94}"/>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1F537933-8E1F-C549-A13E-68F4BF1F9194}"/>
              </a:ext>
            </a:extLst>
          </p:cNvPr>
          <p:cNvSpPr txBox="1">
            <a:spLocks/>
          </p:cNvSpPr>
          <p:nvPr/>
        </p:nvSpPr>
        <p:spPr>
          <a:xfrm>
            <a:off x="560614" y="1600200"/>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This same patient tolerates 3 days of hospital treatment and self discharges. He comes to the you stating that the </a:t>
            </a:r>
            <a:r>
              <a:rPr lang="en-GB" dirty="0" err="1">
                <a:solidFill>
                  <a:schemeClr val="bg1"/>
                </a:solidFill>
              </a:rPr>
              <a:t>librium</a:t>
            </a:r>
            <a:r>
              <a:rPr lang="en-GB" dirty="0">
                <a:solidFill>
                  <a:schemeClr val="bg1"/>
                </a:solidFill>
              </a:rPr>
              <a:t> is working and can he have some more?</a:t>
            </a:r>
          </a:p>
          <a:p>
            <a:endParaRPr lang="en-GB" dirty="0"/>
          </a:p>
        </p:txBody>
      </p:sp>
      <p:sp>
        <p:nvSpPr>
          <p:cNvPr id="5" name="TextBox 4">
            <a:extLst>
              <a:ext uri="{FF2B5EF4-FFF2-40B4-BE49-F238E27FC236}">
                <a16:creationId xmlns:a16="http://schemas.microsoft.com/office/drawing/2014/main" id="{9BBEC15C-B04C-23BA-71AB-0144E647A551}"/>
              </a:ext>
            </a:extLst>
          </p:cNvPr>
          <p:cNvSpPr txBox="1"/>
          <p:nvPr/>
        </p:nvSpPr>
        <p:spPr>
          <a:xfrm>
            <a:off x="560613" y="3190220"/>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45F3D940-4B96-5F6D-2400-6F7633511D67}"/>
              </a:ext>
            </a:extLst>
          </p:cNvPr>
          <p:cNvSpPr txBox="1"/>
          <p:nvPr/>
        </p:nvSpPr>
        <p:spPr>
          <a:xfrm>
            <a:off x="487279" y="3875883"/>
            <a:ext cx="10812771" cy="2936188"/>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800" dirty="0">
                <a:solidFill>
                  <a:schemeClr val="bg1"/>
                </a:solidFill>
              </a:rPr>
              <a:t>Treat as incomplete detox but at least he is out of danger from DT’s.</a:t>
            </a:r>
          </a:p>
          <a:p>
            <a:pPr marL="342900" lvl="0" indent="-342900">
              <a:spcBef>
                <a:spcPct val="20000"/>
              </a:spcBef>
              <a:buFont typeface="Arial" pitchFamily="34" charset="0"/>
              <a:buChar char="•"/>
              <a:defRPr/>
            </a:pPr>
            <a:r>
              <a:rPr lang="en-GB" sz="2800" dirty="0">
                <a:solidFill>
                  <a:schemeClr val="bg1"/>
                </a:solidFill>
              </a:rPr>
              <a:t>Again don’t prescribe </a:t>
            </a:r>
            <a:r>
              <a:rPr lang="en-GB" sz="2800" dirty="0" err="1">
                <a:solidFill>
                  <a:schemeClr val="bg1"/>
                </a:solidFill>
              </a:rPr>
              <a:t>librium</a:t>
            </a:r>
            <a:r>
              <a:rPr lang="en-GB" sz="2800" dirty="0">
                <a:solidFill>
                  <a:schemeClr val="bg1"/>
                </a:solidFill>
              </a:rPr>
              <a:t> as you are contributing to a new addiction</a:t>
            </a:r>
          </a:p>
          <a:p>
            <a:pPr marL="342900" lvl="0" indent="-342900">
              <a:spcBef>
                <a:spcPct val="20000"/>
              </a:spcBef>
              <a:buFont typeface="Arial" pitchFamily="34" charset="0"/>
              <a:buChar char="•"/>
              <a:defRPr/>
            </a:pPr>
            <a:r>
              <a:rPr lang="en-GB" sz="2800" dirty="0">
                <a:solidFill>
                  <a:schemeClr val="bg1"/>
                </a:solidFill>
              </a:rPr>
              <a:t>Refer to CGL who will re-assess his motivation for a planned detox</a:t>
            </a:r>
          </a:p>
          <a:p>
            <a:pPr marL="342900" lvl="0" indent="-342900">
              <a:spcBef>
                <a:spcPct val="20000"/>
              </a:spcBef>
              <a:buFont typeface="Arial" pitchFamily="34" charset="0"/>
              <a:buChar char="•"/>
              <a:defRPr/>
            </a:pPr>
            <a:r>
              <a:rPr lang="en-GB" sz="2800" dirty="0">
                <a:solidFill>
                  <a:schemeClr val="bg1"/>
                </a:solidFill>
              </a:rPr>
              <a:t>DOESN’T NEED I/P</a:t>
            </a:r>
          </a:p>
          <a:p>
            <a:endParaRPr lang="en-GB" sz="2800" dirty="0">
              <a:solidFill>
                <a:schemeClr val="bg1"/>
              </a:solidFill>
            </a:endParaRPr>
          </a:p>
        </p:txBody>
      </p:sp>
    </p:spTree>
    <p:extLst>
      <p:ext uri="{BB962C8B-B14F-4D97-AF65-F5344CB8AC3E}">
        <p14:creationId xmlns:p14="http://schemas.microsoft.com/office/powerpoint/2010/main" val="3361107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863B-F023-CEC1-5342-141573798ED7}"/>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2</a:t>
            </a:r>
          </a:p>
        </p:txBody>
      </p:sp>
      <p:sp>
        <p:nvSpPr>
          <p:cNvPr id="3" name="Content Placeholder 2">
            <a:extLst>
              <a:ext uri="{FF2B5EF4-FFF2-40B4-BE49-F238E27FC236}">
                <a16:creationId xmlns:a16="http://schemas.microsoft.com/office/drawing/2014/main" id="{E1A63E2B-177E-091B-7DED-70768027CC94}"/>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1F537933-8E1F-C549-A13E-68F4BF1F9194}"/>
              </a:ext>
            </a:extLst>
          </p:cNvPr>
          <p:cNvSpPr txBox="1">
            <a:spLocks/>
          </p:cNvSpPr>
          <p:nvPr/>
        </p:nvSpPr>
        <p:spPr>
          <a:xfrm>
            <a:off x="560614" y="1600200"/>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45F presents to you stating that they stopped drinking 1 day ago and wants something to stop her shaking - she states she has fits</a:t>
            </a:r>
          </a:p>
          <a:p>
            <a:endParaRPr lang="en-GB" dirty="0"/>
          </a:p>
        </p:txBody>
      </p:sp>
      <p:sp>
        <p:nvSpPr>
          <p:cNvPr id="5" name="TextBox 4">
            <a:extLst>
              <a:ext uri="{FF2B5EF4-FFF2-40B4-BE49-F238E27FC236}">
                <a16:creationId xmlns:a16="http://schemas.microsoft.com/office/drawing/2014/main" id="{9BBEC15C-B04C-23BA-71AB-0144E647A551}"/>
              </a:ext>
            </a:extLst>
          </p:cNvPr>
          <p:cNvSpPr txBox="1"/>
          <p:nvPr/>
        </p:nvSpPr>
        <p:spPr>
          <a:xfrm>
            <a:off x="560613" y="3190220"/>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45F3D940-4B96-5F6D-2400-6F7633511D67}"/>
              </a:ext>
            </a:extLst>
          </p:cNvPr>
          <p:cNvSpPr txBox="1"/>
          <p:nvPr/>
        </p:nvSpPr>
        <p:spPr>
          <a:xfrm>
            <a:off x="511341" y="3875883"/>
            <a:ext cx="10990847" cy="2936188"/>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800" dirty="0">
                <a:solidFill>
                  <a:schemeClr val="bg1"/>
                </a:solidFill>
              </a:rPr>
              <a:t>Do NOT give him Librium or diazepam script. Librium to be given only under trusted supervision and decision taken by specialist</a:t>
            </a:r>
          </a:p>
          <a:p>
            <a:pPr marL="342900" lvl="0" indent="-342900">
              <a:spcBef>
                <a:spcPct val="20000"/>
              </a:spcBef>
              <a:buFont typeface="Arial" pitchFamily="34" charset="0"/>
              <a:buChar char="•"/>
              <a:defRPr/>
            </a:pPr>
            <a:r>
              <a:rPr lang="en-GB" sz="2800" dirty="0">
                <a:solidFill>
                  <a:schemeClr val="bg1"/>
                </a:solidFill>
              </a:rPr>
              <a:t>If she is not confused (or if intoxicated), she is unlikely to be in DT’s</a:t>
            </a:r>
          </a:p>
          <a:p>
            <a:pPr marL="342900" lvl="0" indent="-342900">
              <a:spcBef>
                <a:spcPct val="20000"/>
              </a:spcBef>
              <a:buFont typeface="Arial" pitchFamily="34" charset="0"/>
              <a:buChar char="•"/>
              <a:defRPr/>
            </a:pPr>
            <a:r>
              <a:rPr lang="en-GB" sz="2800" dirty="0">
                <a:solidFill>
                  <a:schemeClr val="bg1"/>
                </a:solidFill>
              </a:rPr>
              <a:t>She can engage with a drug and alcohol service in normal way</a:t>
            </a:r>
          </a:p>
          <a:p>
            <a:pPr marL="342900" lvl="0" indent="-342900">
              <a:spcBef>
                <a:spcPct val="20000"/>
              </a:spcBef>
              <a:buFont typeface="Arial" pitchFamily="34" charset="0"/>
              <a:buChar char="•"/>
              <a:defRPr/>
            </a:pPr>
            <a:r>
              <a:rPr lang="en-GB" sz="2800" dirty="0">
                <a:solidFill>
                  <a:schemeClr val="bg1"/>
                </a:solidFill>
              </a:rPr>
              <a:t>Be guided by MSE and vital signs</a:t>
            </a:r>
          </a:p>
          <a:p>
            <a:endParaRPr lang="en-GB" sz="2800" dirty="0">
              <a:solidFill>
                <a:schemeClr val="bg1"/>
              </a:solidFill>
            </a:endParaRPr>
          </a:p>
        </p:txBody>
      </p:sp>
    </p:spTree>
    <p:extLst>
      <p:ext uri="{BB962C8B-B14F-4D97-AF65-F5344CB8AC3E}">
        <p14:creationId xmlns:p14="http://schemas.microsoft.com/office/powerpoint/2010/main" val="3697710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863B-F023-CEC1-5342-141573798ED7}"/>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3</a:t>
            </a:r>
          </a:p>
        </p:txBody>
      </p:sp>
      <p:sp>
        <p:nvSpPr>
          <p:cNvPr id="3" name="Content Placeholder 2">
            <a:extLst>
              <a:ext uri="{FF2B5EF4-FFF2-40B4-BE49-F238E27FC236}">
                <a16:creationId xmlns:a16="http://schemas.microsoft.com/office/drawing/2014/main" id="{E1A63E2B-177E-091B-7DED-70768027CC94}"/>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1F537933-8E1F-C549-A13E-68F4BF1F9194}"/>
              </a:ext>
            </a:extLst>
          </p:cNvPr>
          <p:cNvSpPr txBox="1">
            <a:spLocks/>
          </p:cNvSpPr>
          <p:nvPr/>
        </p:nvSpPr>
        <p:spPr>
          <a:xfrm>
            <a:off x="560614" y="1600200"/>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32 </a:t>
            </a:r>
            <a:r>
              <a:rPr lang="en-GB" dirty="0" err="1">
                <a:solidFill>
                  <a:schemeClr val="bg1"/>
                </a:solidFill>
              </a:rPr>
              <a:t>yo</a:t>
            </a:r>
            <a:r>
              <a:rPr lang="en-GB" dirty="0">
                <a:solidFill>
                  <a:schemeClr val="bg1"/>
                </a:solidFill>
              </a:rPr>
              <a:t> male brought in by relative disoriented and c/o double vision. Not oriented. </a:t>
            </a:r>
          </a:p>
          <a:p>
            <a:r>
              <a:rPr lang="en-GB" dirty="0">
                <a:solidFill>
                  <a:schemeClr val="bg1"/>
                </a:solidFill>
              </a:rPr>
              <a:t>Discuss diagnosis and management</a:t>
            </a:r>
          </a:p>
          <a:p>
            <a:endParaRPr lang="en-GB" dirty="0"/>
          </a:p>
        </p:txBody>
      </p:sp>
      <p:sp>
        <p:nvSpPr>
          <p:cNvPr id="5" name="TextBox 4">
            <a:extLst>
              <a:ext uri="{FF2B5EF4-FFF2-40B4-BE49-F238E27FC236}">
                <a16:creationId xmlns:a16="http://schemas.microsoft.com/office/drawing/2014/main" id="{9BBEC15C-B04C-23BA-71AB-0144E647A551}"/>
              </a:ext>
            </a:extLst>
          </p:cNvPr>
          <p:cNvSpPr txBox="1"/>
          <p:nvPr/>
        </p:nvSpPr>
        <p:spPr>
          <a:xfrm>
            <a:off x="560613" y="3190220"/>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45F3D940-4B96-5F6D-2400-6F7633511D67}"/>
              </a:ext>
            </a:extLst>
          </p:cNvPr>
          <p:cNvSpPr txBox="1"/>
          <p:nvPr/>
        </p:nvSpPr>
        <p:spPr>
          <a:xfrm>
            <a:off x="879700" y="3875883"/>
            <a:ext cx="10420350" cy="1471172"/>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800" dirty="0" err="1">
                <a:solidFill>
                  <a:schemeClr val="bg1"/>
                </a:solidFill>
              </a:rPr>
              <a:t>Wernickes</a:t>
            </a:r>
            <a:r>
              <a:rPr lang="en-GB" sz="2800" dirty="0">
                <a:solidFill>
                  <a:schemeClr val="bg1"/>
                </a:solidFill>
              </a:rPr>
              <a:t> </a:t>
            </a:r>
            <a:r>
              <a:rPr lang="en-GB" sz="2800" dirty="0" err="1">
                <a:solidFill>
                  <a:schemeClr val="bg1"/>
                </a:solidFill>
              </a:rPr>
              <a:t>encephelopathy</a:t>
            </a:r>
            <a:r>
              <a:rPr lang="en-GB" sz="2800" dirty="0">
                <a:solidFill>
                  <a:schemeClr val="bg1"/>
                </a:solidFill>
              </a:rPr>
              <a:t> likely</a:t>
            </a:r>
          </a:p>
          <a:p>
            <a:pPr marL="342900" lvl="0" indent="-342900">
              <a:spcBef>
                <a:spcPct val="20000"/>
              </a:spcBef>
              <a:buFont typeface="Arial" pitchFamily="34" charset="0"/>
              <a:buChar char="•"/>
              <a:defRPr/>
            </a:pPr>
            <a:r>
              <a:rPr lang="en-GB" sz="2800" dirty="0">
                <a:solidFill>
                  <a:schemeClr val="bg1"/>
                </a:solidFill>
              </a:rPr>
              <a:t>Needs Vitamin B1 (</a:t>
            </a:r>
            <a:r>
              <a:rPr lang="en-GB" sz="2800" dirty="0" err="1">
                <a:solidFill>
                  <a:schemeClr val="bg1"/>
                </a:solidFill>
              </a:rPr>
              <a:t>Pabrinex</a:t>
            </a:r>
            <a:r>
              <a:rPr lang="en-GB" sz="2800" dirty="0">
                <a:solidFill>
                  <a:schemeClr val="bg1"/>
                </a:solidFill>
              </a:rPr>
              <a:t>)</a:t>
            </a:r>
          </a:p>
          <a:p>
            <a:endParaRPr lang="en-GB" sz="2800" dirty="0">
              <a:solidFill>
                <a:schemeClr val="bg1"/>
              </a:solidFill>
            </a:endParaRPr>
          </a:p>
        </p:txBody>
      </p:sp>
    </p:spTree>
    <p:extLst>
      <p:ext uri="{BB962C8B-B14F-4D97-AF65-F5344CB8AC3E}">
        <p14:creationId xmlns:p14="http://schemas.microsoft.com/office/powerpoint/2010/main" val="2313606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7863B-F023-CEC1-5342-141573798ED7}"/>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4</a:t>
            </a:r>
          </a:p>
        </p:txBody>
      </p:sp>
      <p:sp>
        <p:nvSpPr>
          <p:cNvPr id="3" name="Content Placeholder 2">
            <a:extLst>
              <a:ext uri="{FF2B5EF4-FFF2-40B4-BE49-F238E27FC236}">
                <a16:creationId xmlns:a16="http://schemas.microsoft.com/office/drawing/2014/main" id="{E1A63E2B-177E-091B-7DED-70768027CC94}"/>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1F537933-8E1F-C549-A13E-68F4BF1F9194}"/>
              </a:ext>
            </a:extLst>
          </p:cNvPr>
          <p:cNvSpPr txBox="1">
            <a:spLocks/>
          </p:cNvSpPr>
          <p:nvPr/>
        </p:nvSpPr>
        <p:spPr>
          <a:xfrm>
            <a:off x="560613" y="1477964"/>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43 </a:t>
            </a:r>
            <a:r>
              <a:rPr lang="en-GB" dirty="0" err="1">
                <a:solidFill>
                  <a:schemeClr val="bg1"/>
                </a:solidFill>
              </a:rPr>
              <a:t>yo</a:t>
            </a:r>
            <a:r>
              <a:rPr lang="en-GB" dirty="0">
                <a:solidFill>
                  <a:schemeClr val="bg1"/>
                </a:solidFill>
              </a:rPr>
              <a:t> male confused and convinced that someone is spreading malicious gossip about him. He appears very frightened and threatening to hurt the next person who annoys him. Not smelling of alcohol. His wife states that she has never seen anything like this before</a:t>
            </a:r>
          </a:p>
          <a:p>
            <a:endParaRPr lang="en-GB" dirty="0"/>
          </a:p>
        </p:txBody>
      </p:sp>
      <p:sp>
        <p:nvSpPr>
          <p:cNvPr id="5" name="TextBox 4">
            <a:extLst>
              <a:ext uri="{FF2B5EF4-FFF2-40B4-BE49-F238E27FC236}">
                <a16:creationId xmlns:a16="http://schemas.microsoft.com/office/drawing/2014/main" id="{9BBEC15C-B04C-23BA-71AB-0144E647A551}"/>
              </a:ext>
            </a:extLst>
          </p:cNvPr>
          <p:cNvSpPr txBox="1"/>
          <p:nvPr/>
        </p:nvSpPr>
        <p:spPr>
          <a:xfrm>
            <a:off x="560613" y="3190220"/>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45F3D940-4B96-5F6D-2400-6F7633511D67}"/>
              </a:ext>
            </a:extLst>
          </p:cNvPr>
          <p:cNvSpPr txBox="1"/>
          <p:nvPr/>
        </p:nvSpPr>
        <p:spPr>
          <a:xfrm>
            <a:off x="360947" y="3875883"/>
            <a:ext cx="11556332" cy="2517612"/>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400" dirty="0">
                <a:solidFill>
                  <a:schemeClr val="bg1"/>
                </a:solidFill>
              </a:rPr>
              <a:t>Derogatory and persecutory beliefs – Think psychosis – needs psychiatric admission as risk to others. May need mental health act to enforce treatment and police help.</a:t>
            </a:r>
          </a:p>
          <a:p>
            <a:pPr marL="342900" lvl="0" indent="-342900">
              <a:spcBef>
                <a:spcPct val="20000"/>
              </a:spcBef>
              <a:buFont typeface="Arial" pitchFamily="34" charset="0"/>
              <a:buChar char="•"/>
              <a:defRPr/>
            </a:pPr>
            <a:r>
              <a:rPr lang="en-GB" sz="2400" dirty="0">
                <a:solidFill>
                  <a:schemeClr val="bg1"/>
                </a:solidFill>
              </a:rPr>
              <a:t>This is actually alcoholic hallucinosis which can occur post dependency in abstinence</a:t>
            </a:r>
          </a:p>
          <a:p>
            <a:pPr marL="342900" lvl="0" indent="-342900">
              <a:spcBef>
                <a:spcPct val="20000"/>
              </a:spcBef>
              <a:buFont typeface="Arial" pitchFamily="34" charset="0"/>
              <a:buChar char="•"/>
              <a:defRPr/>
            </a:pPr>
            <a:r>
              <a:rPr lang="en-GB" sz="2400" dirty="0">
                <a:solidFill>
                  <a:schemeClr val="bg1"/>
                </a:solidFill>
              </a:rPr>
              <a:t>Will respond to anti-psychotics</a:t>
            </a:r>
          </a:p>
          <a:p>
            <a:endParaRPr lang="en-GB" sz="2800" dirty="0">
              <a:solidFill>
                <a:schemeClr val="bg1"/>
              </a:solidFill>
            </a:endParaRPr>
          </a:p>
        </p:txBody>
      </p:sp>
    </p:spTree>
    <p:extLst>
      <p:ext uri="{BB962C8B-B14F-4D97-AF65-F5344CB8AC3E}">
        <p14:creationId xmlns:p14="http://schemas.microsoft.com/office/powerpoint/2010/main" val="39064999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761388-79C0-AD03-9B1B-6226BE7A3B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9D2355-CE0C-D7AE-93AE-7C5C235C7020}"/>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5</a:t>
            </a:r>
          </a:p>
        </p:txBody>
      </p:sp>
      <p:sp>
        <p:nvSpPr>
          <p:cNvPr id="3" name="Content Placeholder 2">
            <a:extLst>
              <a:ext uri="{FF2B5EF4-FFF2-40B4-BE49-F238E27FC236}">
                <a16:creationId xmlns:a16="http://schemas.microsoft.com/office/drawing/2014/main" id="{E99D9D21-77A6-0DD5-919B-959A3FFA9C31}"/>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82886C5C-09C8-545B-D263-DD7B3AFBDA45}"/>
              </a:ext>
            </a:extLst>
          </p:cNvPr>
          <p:cNvSpPr txBox="1">
            <a:spLocks/>
          </p:cNvSpPr>
          <p:nvPr/>
        </p:nvSpPr>
        <p:spPr>
          <a:xfrm>
            <a:off x="560613" y="980281"/>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A patient attends the practice for an acute appointment.  The receptionist puts a note on the system with concerns about slurred speech.  When you see the patient, you notice an odour of alcohol.  The patient has not presented to discuss their alcohol use.  They have driven to the surgery</a:t>
            </a:r>
          </a:p>
          <a:p>
            <a:endParaRPr lang="en-GB" dirty="0"/>
          </a:p>
        </p:txBody>
      </p:sp>
      <p:sp>
        <p:nvSpPr>
          <p:cNvPr id="5" name="TextBox 4">
            <a:extLst>
              <a:ext uri="{FF2B5EF4-FFF2-40B4-BE49-F238E27FC236}">
                <a16:creationId xmlns:a16="http://schemas.microsoft.com/office/drawing/2014/main" id="{C8565EB6-2801-F650-1523-26468B29692F}"/>
              </a:ext>
            </a:extLst>
          </p:cNvPr>
          <p:cNvSpPr txBox="1"/>
          <p:nvPr/>
        </p:nvSpPr>
        <p:spPr>
          <a:xfrm>
            <a:off x="560613" y="2894456"/>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48EDF86A-B838-F057-17DF-2C2390D7FBE1}"/>
              </a:ext>
            </a:extLst>
          </p:cNvPr>
          <p:cNvSpPr txBox="1"/>
          <p:nvPr/>
        </p:nvSpPr>
        <p:spPr>
          <a:xfrm>
            <a:off x="311709" y="3475004"/>
            <a:ext cx="11556332" cy="2825389"/>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400" dirty="0">
                <a:solidFill>
                  <a:schemeClr val="bg1"/>
                </a:solidFill>
              </a:rPr>
              <a:t>The patient has already been advised to disclose to the DVLA and continues to drive whilst under the influence of alcohol.  Therefore disclosure to the DVLA is required to protect the public and the patient.  Ideally, you would advise that the patient leaves the car keys with the practice until they are no longer under the influence, or more likely, until a relative/friend can move the car legally.  If they are unwilling to do this and you believe they will drive the car, call the Police. </a:t>
            </a:r>
          </a:p>
          <a:p>
            <a:pPr marL="342900" lvl="0" indent="-342900">
              <a:spcBef>
                <a:spcPct val="20000"/>
              </a:spcBef>
              <a:buFont typeface="Arial" pitchFamily="34" charset="0"/>
              <a:buChar char="•"/>
              <a:defRPr/>
            </a:pPr>
            <a:r>
              <a:rPr lang="en-GB" sz="2400" dirty="0">
                <a:solidFill>
                  <a:schemeClr val="bg1"/>
                </a:solidFill>
              </a:rPr>
              <a:t>Note – tea / coffee does not eliminate alcohol from the body, therefore has no role</a:t>
            </a:r>
            <a:endParaRPr lang="en-GB" sz="2800" dirty="0">
              <a:solidFill>
                <a:schemeClr val="bg1"/>
              </a:solidFill>
            </a:endParaRPr>
          </a:p>
        </p:txBody>
      </p:sp>
    </p:spTree>
    <p:extLst>
      <p:ext uri="{BB962C8B-B14F-4D97-AF65-F5344CB8AC3E}">
        <p14:creationId xmlns:p14="http://schemas.microsoft.com/office/powerpoint/2010/main" val="2187246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3E5E36-8BD6-70DA-328A-8AC539037E9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67B25D-86D7-55D3-6F39-A41F4648B6F0}"/>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6</a:t>
            </a:r>
          </a:p>
        </p:txBody>
      </p:sp>
      <p:sp>
        <p:nvSpPr>
          <p:cNvPr id="3" name="Content Placeholder 2">
            <a:extLst>
              <a:ext uri="{FF2B5EF4-FFF2-40B4-BE49-F238E27FC236}">
                <a16:creationId xmlns:a16="http://schemas.microsoft.com/office/drawing/2014/main" id="{124BF45C-F6EE-322F-CF6F-14E263A87256}"/>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9E0D6F84-388F-4A26-9CAC-84FCE20F49AA}"/>
              </a:ext>
            </a:extLst>
          </p:cNvPr>
          <p:cNvSpPr txBox="1">
            <a:spLocks/>
          </p:cNvSpPr>
          <p:nvPr/>
        </p:nvSpPr>
        <p:spPr>
          <a:xfrm>
            <a:off x="560613" y="1477964"/>
            <a:ext cx="11070771" cy="15525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solidFill>
                  <a:schemeClr val="bg1"/>
                </a:solidFill>
              </a:rPr>
              <a:t>A patient arrives to your practice stating he ‘forgot his methadone’ and is in withdrawal</a:t>
            </a:r>
          </a:p>
          <a:p>
            <a:endParaRPr lang="en-GB" dirty="0"/>
          </a:p>
        </p:txBody>
      </p:sp>
      <p:sp>
        <p:nvSpPr>
          <p:cNvPr id="5" name="TextBox 4">
            <a:extLst>
              <a:ext uri="{FF2B5EF4-FFF2-40B4-BE49-F238E27FC236}">
                <a16:creationId xmlns:a16="http://schemas.microsoft.com/office/drawing/2014/main" id="{3C4EB6C0-0119-E5B4-23BF-A1F4A2D58D52}"/>
              </a:ext>
            </a:extLst>
          </p:cNvPr>
          <p:cNvSpPr txBox="1"/>
          <p:nvPr/>
        </p:nvSpPr>
        <p:spPr>
          <a:xfrm>
            <a:off x="560613" y="3190220"/>
            <a:ext cx="11058525" cy="646331"/>
          </a:xfrm>
          <a:prstGeom prst="rect">
            <a:avLst/>
          </a:prstGeom>
          <a:noFill/>
        </p:spPr>
        <p:txBody>
          <a:bodyPr wrap="square" rtlCol="0">
            <a:spAutoFit/>
          </a:bodyPr>
          <a:lstStyle/>
          <a:p>
            <a:pPr algn="ctr"/>
            <a:r>
              <a:rPr lang="en-GB" sz="3600" dirty="0">
                <a:solidFill>
                  <a:schemeClr val="bg1"/>
                </a:solidFill>
              </a:rPr>
              <a:t>Solution</a:t>
            </a:r>
          </a:p>
        </p:txBody>
      </p:sp>
      <p:sp>
        <p:nvSpPr>
          <p:cNvPr id="7" name="TextBox 6">
            <a:extLst>
              <a:ext uri="{FF2B5EF4-FFF2-40B4-BE49-F238E27FC236}">
                <a16:creationId xmlns:a16="http://schemas.microsoft.com/office/drawing/2014/main" id="{BCBA911B-DDEE-743E-2D12-CA26F71CF2DB}"/>
              </a:ext>
            </a:extLst>
          </p:cNvPr>
          <p:cNvSpPr txBox="1"/>
          <p:nvPr/>
        </p:nvSpPr>
        <p:spPr>
          <a:xfrm>
            <a:off x="360947" y="3875883"/>
            <a:ext cx="11556332" cy="2160591"/>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400" dirty="0">
                <a:solidFill>
                  <a:schemeClr val="bg1"/>
                </a:solidFill>
              </a:rPr>
              <a:t>If patient is on methadone, then this will be prescribed by a drug and alcohol service</a:t>
            </a:r>
          </a:p>
          <a:p>
            <a:pPr marL="342900" lvl="0" indent="-342900">
              <a:spcBef>
                <a:spcPct val="20000"/>
              </a:spcBef>
              <a:buFont typeface="Arial" pitchFamily="34" charset="0"/>
              <a:buChar char="•"/>
              <a:defRPr/>
            </a:pPr>
            <a:r>
              <a:rPr lang="en-GB" sz="2400" dirty="0">
                <a:solidFill>
                  <a:schemeClr val="bg1"/>
                </a:solidFill>
              </a:rPr>
              <a:t>Do NOT prescribe him any opiate as you may send him in overdose. You have no way of confirming this. </a:t>
            </a:r>
          </a:p>
          <a:p>
            <a:pPr marL="342900" lvl="0" indent="-342900">
              <a:spcBef>
                <a:spcPct val="20000"/>
              </a:spcBef>
              <a:buFont typeface="Arial" pitchFamily="34" charset="0"/>
              <a:buChar char="•"/>
              <a:defRPr/>
            </a:pPr>
            <a:r>
              <a:rPr lang="en-GB" sz="2400" dirty="0">
                <a:solidFill>
                  <a:schemeClr val="bg1"/>
                </a:solidFill>
              </a:rPr>
              <a:t>Symptomatic relief only</a:t>
            </a:r>
          </a:p>
          <a:p>
            <a:pPr marL="342900" lvl="0" indent="-342900">
              <a:spcBef>
                <a:spcPct val="20000"/>
              </a:spcBef>
              <a:buFont typeface="Arial" pitchFamily="34" charset="0"/>
              <a:buChar char="•"/>
              <a:defRPr/>
            </a:pPr>
            <a:r>
              <a:rPr lang="en-GB" sz="2400" dirty="0">
                <a:solidFill>
                  <a:schemeClr val="bg1"/>
                </a:solidFill>
              </a:rPr>
              <a:t>Contact local drug and alcohol service so we can manage</a:t>
            </a:r>
          </a:p>
        </p:txBody>
      </p:sp>
    </p:spTree>
    <p:extLst>
      <p:ext uri="{BB962C8B-B14F-4D97-AF65-F5344CB8AC3E}">
        <p14:creationId xmlns:p14="http://schemas.microsoft.com/office/powerpoint/2010/main" val="519713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D9A505-1594-725F-866A-47BDA69CC7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11AE0D-900E-2AD0-A1E1-563861CB6C10}"/>
              </a:ext>
            </a:extLst>
          </p:cNvPr>
          <p:cNvSpPr txBox="1">
            <a:spLocks/>
          </p:cNvSpPr>
          <p:nvPr/>
        </p:nvSpPr>
        <p:spPr>
          <a:xfrm>
            <a:off x="738187" y="361949"/>
            <a:ext cx="10515600" cy="1325563"/>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dirty="0">
                <a:solidFill>
                  <a:schemeClr val="bg1"/>
                </a:solidFill>
              </a:rPr>
              <a:t>Scenario 7</a:t>
            </a:r>
          </a:p>
        </p:txBody>
      </p:sp>
      <p:sp>
        <p:nvSpPr>
          <p:cNvPr id="3" name="Content Placeholder 2">
            <a:extLst>
              <a:ext uri="{FF2B5EF4-FFF2-40B4-BE49-F238E27FC236}">
                <a16:creationId xmlns:a16="http://schemas.microsoft.com/office/drawing/2014/main" id="{82F41690-EF19-E973-1A3C-C02059C61A7D}"/>
              </a:ext>
            </a:extLst>
          </p:cNvPr>
          <p:cNvSpPr txBox="1">
            <a:spLocks/>
          </p:cNvSpPr>
          <p:nvPr/>
        </p:nvSpPr>
        <p:spPr>
          <a:xfrm>
            <a:off x="838200" y="1825625"/>
            <a:ext cx="10515600" cy="4351338"/>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dirty="0">
              <a:solidFill>
                <a:schemeClr val="bg1"/>
              </a:solidFill>
            </a:endParaRPr>
          </a:p>
        </p:txBody>
      </p:sp>
      <p:sp>
        <p:nvSpPr>
          <p:cNvPr id="4" name="Content Placeholder 2">
            <a:extLst>
              <a:ext uri="{FF2B5EF4-FFF2-40B4-BE49-F238E27FC236}">
                <a16:creationId xmlns:a16="http://schemas.microsoft.com/office/drawing/2014/main" id="{A4E6FE02-32A0-1C1C-5550-9F0E810169DE}"/>
              </a:ext>
            </a:extLst>
          </p:cNvPr>
          <p:cNvSpPr txBox="1">
            <a:spLocks/>
          </p:cNvSpPr>
          <p:nvPr/>
        </p:nvSpPr>
        <p:spPr>
          <a:xfrm>
            <a:off x="460601" y="980281"/>
            <a:ext cx="11070771" cy="230603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solidFill>
                  <a:schemeClr val="bg1"/>
                </a:solidFill>
              </a:rPr>
              <a:t>28 year old female patient with a 4 year old daughter.  Known to use heroin and on OST prescription with CGL.  Last medical review from CGL indicated abstinence from heroin and collecting methadone weekly from the pharmacy.  She presents to the practice in distress and explains that she met a new partner who has taken over the house and is selling drugs from the property.</a:t>
            </a:r>
          </a:p>
          <a:p>
            <a:endParaRPr lang="en-GB" dirty="0"/>
          </a:p>
        </p:txBody>
      </p:sp>
      <p:sp>
        <p:nvSpPr>
          <p:cNvPr id="5" name="TextBox 4">
            <a:extLst>
              <a:ext uri="{FF2B5EF4-FFF2-40B4-BE49-F238E27FC236}">
                <a16:creationId xmlns:a16="http://schemas.microsoft.com/office/drawing/2014/main" id="{6E3404A3-8BE7-C105-6DB5-3FA65FDC0693}"/>
              </a:ext>
            </a:extLst>
          </p:cNvPr>
          <p:cNvSpPr txBox="1"/>
          <p:nvPr/>
        </p:nvSpPr>
        <p:spPr>
          <a:xfrm>
            <a:off x="566737" y="2778093"/>
            <a:ext cx="11058525" cy="646331"/>
          </a:xfrm>
          <a:prstGeom prst="rect">
            <a:avLst/>
          </a:prstGeom>
          <a:noFill/>
        </p:spPr>
        <p:txBody>
          <a:bodyPr wrap="square" rtlCol="0">
            <a:spAutoFit/>
          </a:bodyPr>
          <a:lstStyle/>
          <a:p>
            <a:pPr algn="ctr"/>
            <a:r>
              <a:rPr lang="en-GB" sz="3600" dirty="0">
                <a:solidFill>
                  <a:schemeClr val="bg1"/>
                </a:solidFill>
              </a:rPr>
              <a:t>Discussion points</a:t>
            </a:r>
          </a:p>
        </p:txBody>
      </p:sp>
      <p:sp>
        <p:nvSpPr>
          <p:cNvPr id="7" name="TextBox 6">
            <a:extLst>
              <a:ext uri="{FF2B5EF4-FFF2-40B4-BE49-F238E27FC236}">
                <a16:creationId xmlns:a16="http://schemas.microsoft.com/office/drawing/2014/main" id="{30C8E4E5-AB9B-E587-06FF-6FC4999DE68C}"/>
              </a:ext>
            </a:extLst>
          </p:cNvPr>
          <p:cNvSpPr txBox="1"/>
          <p:nvPr/>
        </p:nvSpPr>
        <p:spPr>
          <a:xfrm>
            <a:off x="460601" y="3424424"/>
            <a:ext cx="11556332" cy="3046988"/>
          </a:xfrm>
          <a:prstGeom prst="rect">
            <a:avLst/>
          </a:prstGeom>
          <a:noFill/>
        </p:spPr>
        <p:txBody>
          <a:bodyPr wrap="square" rtlCol="0">
            <a:spAutoFit/>
          </a:bodyPr>
          <a:lstStyle/>
          <a:p>
            <a:pPr marL="342900" lvl="0" indent="-342900">
              <a:spcBef>
                <a:spcPct val="20000"/>
              </a:spcBef>
              <a:buFont typeface="Arial" pitchFamily="34" charset="0"/>
              <a:buChar char="•"/>
              <a:defRPr/>
            </a:pPr>
            <a:r>
              <a:rPr lang="en-GB" sz="2400" dirty="0">
                <a:solidFill>
                  <a:schemeClr val="bg1"/>
                </a:solidFill>
              </a:rPr>
              <a:t>Cuckooing – taking over a property to then sell drugs from</a:t>
            </a:r>
          </a:p>
          <a:p>
            <a:pPr marL="342900" lvl="0" indent="-342900">
              <a:spcBef>
                <a:spcPct val="20000"/>
              </a:spcBef>
              <a:buFont typeface="Arial" pitchFamily="34" charset="0"/>
              <a:buChar char="•"/>
              <a:defRPr/>
            </a:pPr>
            <a:r>
              <a:rPr lang="en-GB" sz="2400" dirty="0">
                <a:solidFill>
                  <a:schemeClr val="bg1"/>
                </a:solidFill>
              </a:rPr>
              <a:t>County lines – violence, criminality, weapons</a:t>
            </a:r>
          </a:p>
          <a:p>
            <a:pPr marL="342900" lvl="0" indent="-342900">
              <a:spcBef>
                <a:spcPct val="20000"/>
              </a:spcBef>
              <a:buFont typeface="Arial" pitchFamily="34" charset="0"/>
              <a:buChar char="•"/>
              <a:defRPr/>
            </a:pPr>
            <a:r>
              <a:rPr lang="en-GB" sz="2400" dirty="0">
                <a:solidFill>
                  <a:schemeClr val="bg1"/>
                </a:solidFill>
              </a:rPr>
              <a:t>Open drug dealing – drug use in the property with a young child</a:t>
            </a:r>
          </a:p>
          <a:p>
            <a:pPr marL="342900" lvl="0" indent="-342900">
              <a:spcBef>
                <a:spcPct val="20000"/>
              </a:spcBef>
              <a:buFont typeface="Arial" pitchFamily="34" charset="0"/>
              <a:buChar char="•"/>
              <a:defRPr/>
            </a:pPr>
            <a:r>
              <a:rPr lang="en-GB" sz="2400" dirty="0">
                <a:solidFill>
                  <a:schemeClr val="bg1"/>
                </a:solidFill>
              </a:rPr>
              <a:t>Risk of harm to both the patient and her daughter</a:t>
            </a:r>
          </a:p>
          <a:p>
            <a:pPr marL="342900" lvl="0" indent="-342900">
              <a:spcBef>
                <a:spcPct val="20000"/>
              </a:spcBef>
              <a:buFont typeface="Arial" pitchFamily="34" charset="0"/>
              <a:buChar char="•"/>
              <a:defRPr/>
            </a:pPr>
            <a:r>
              <a:rPr lang="en-GB" sz="2400" dirty="0">
                <a:solidFill>
                  <a:schemeClr val="bg1"/>
                </a:solidFill>
              </a:rPr>
              <a:t>Involve adult and child social services, drug and alcohol service, SADA, and likely </a:t>
            </a:r>
            <a:r>
              <a:rPr lang="en-GB" sz="2400">
                <a:solidFill>
                  <a:schemeClr val="bg1"/>
                </a:solidFill>
              </a:rPr>
              <a:t>the Police</a:t>
            </a:r>
            <a:endParaRPr lang="en-GB" sz="2400" dirty="0">
              <a:solidFill>
                <a:schemeClr val="bg1"/>
              </a:solidFill>
            </a:endParaRPr>
          </a:p>
          <a:p>
            <a:pPr marL="342900" lvl="0" indent="-342900">
              <a:spcBef>
                <a:spcPct val="20000"/>
              </a:spcBef>
              <a:buFont typeface="Arial" pitchFamily="34" charset="0"/>
              <a:buChar char="•"/>
              <a:defRPr/>
            </a:pPr>
            <a:r>
              <a:rPr lang="en-GB" sz="2400" dirty="0">
                <a:solidFill>
                  <a:schemeClr val="bg1"/>
                </a:solidFill>
              </a:rPr>
              <a:t>Ideally arrange a multi-professionals meeting urgently</a:t>
            </a:r>
            <a:endParaRPr lang="en-GB" sz="2800" dirty="0">
              <a:solidFill>
                <a:schemeClr val="bg1"/>
              </a:solidFill>
            </a:endParaRPr>
          </a:p>
        </p:txBody>
      </p:sp>
    </p:spTree>
    <p:extLst>
      <p:ext uri="{BB962C8B-B14F-4D97-AF65-F5344CB8AC3E}">
        <p14:creationId xmlns:p14="http://schemas.microsoft.com/office/powerpoint/2010/main" val="1935264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195</TotalTime>
  <Words>860</Words>
  <Application>Microsoft Office PowerPoint</Application>
  <PresentationFormat>Widescreen</PresentationFormat>
  <Paragraphs>58</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Aptos</vt:lpstr>
      <vt:lpstr>Aptos Display</vt:lpstr>
      <vt:lpstr>Arial</vt:lpstr>
      <vt:lpstr>Calibri</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Justin Markiewicz</dc:creator>
  <cp:lastModifiedBy>Alison Cotuk</cp:lastModifiedBy>
  <cp:revision>2</cp:revision>
  <dcterms:created xsi:type="dcterms:W3CDTF">2024-10-29T11:57:09Z</dcterms:created>
  <dcterms:modified xsi:type="dcterms:W3CDTF">2024-11-05T14:47:42Z</dcterms:modified>
</cp:coreProperties>
</file>