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58" r:id="rId7"/>
    <p:sldId id="259" r:id="rId8"/>
    <p:sldId id="261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8A4113-A361-4C7C-AA8C-ECE5E9233352}" v="3" dt="2026-09-21T09:53:03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a Arbon" userId="3d01c892-9dc8-4043-85cb-b5d8fb50109a" providerId="ADAL" clId="{64544B6C-72FF-4E58-8F75-9C2C1003D2B0}"/>
    <pc:docChg chg="undo custSel modSld">
      <pc:chgData name="Nicola Arbon" userId="3d01c892-9dc8-4043-85cb-b5d8fb50109a" providerId="ADAL" clId="{64544B6C-72FF-4E58-8F75-9C2C1003D2B0}" dt="2026-09-21T09:55:17.052" v="69" actId="207"/>
      <pc:docMkLst>
        <pc:docMk/>
      </pc:docMkLst>
      <pc:sldChg chg="addSp modSp mod">
        <pc:chgData name="Nicola Arbon" userId="3d01c892-9dc8-4043-85cb-b5d8fb50109a" providerId="ADAL" clId="{64544B6C-72FF-4E58-8F75-9C2C1003D2B0}" dt="2026-09-18T15:51:28.983" v="45" actId="1076"/>
        <pc:sldMkLst>
          <pc:docMk/>
          <pc:sldMk cId="0" sldId="256"/>
        </pc:sldMkLst>
        <pc:spChg chg="mod">
          <ac:chgData name="Nicola Arbon" userId="3d01c892-9dc8-4043-85cb-b5d8fb50109a" providerId="ADAL" clId="{64544B6C-72FF-4E58-8F75-9C2C1003D2B0}" dt="2026-09-18T15:49:29.973" v="12" actId="164"/>
          <ac:spMkLst>
            <pc:docMk/>
            <pc:sldMk cId="0" sldId="256"/>
            <ac:spMk id="3" creationId="{00000000-0000-0000-0000-000000000000}"/>
          </ac:spMkLst>
        </pc:spChg>
        <pc:spChg chg="mod">
          <ac:chgData name="Nicola Arbon" userId="3d01c892-9dc8-4043-85cb-b5d8fb50109a" providerId="ADAL" clId="{64544B6C-72FF-4E58-8F75-9C2C1003D2B0}" dt="2026-09-18T15:51:07.643" v="39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Nicola Arbon" userId="3d01c892-9dc8-4043-85cb-b5d8fb50109a" providerId="ADAL" clId="{64544B6C-72FF-4E58-8F75-9C2C1003D2B0}" dt="2026-09-18T15:51:15.936" v="41" actId="1076"/>
          <ac:spMkLst>
            <pc:docMk/>
            <pc:sldMk cId="0" sldId="256"/>
            <ac:spMk id="6" creationId="{00000000-0000-0000-0000-000000000000}"/>
          </ac:spMkLst>
        </pc:spChg>
        <pc:spChg chg="mod">
          <ac:chgData name="Nicola Arbon" userId="3d01c892-9dc8-4043-85cb-b5d8fb50109a" providerId="ADAL" clId="{64544B6C-72FF-4E58-8F75-9C2C1003D2B0}" dt="2026-09-18T15:51:18.187" v="42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Nicola Arbon" userId="3d01c892-9dc8-4043-85cb-b5d8fb50109a" providerId="ADAL" clId="{64544B6C-72FF-4E58-8F75-9C2C1003D2B0}" dt="2026-09-18T15:51:24.122" v="43" actId="1076"/>
          <ac:spMkLst>
            <pc:docMk/>
            <pc:sldMk cId="0" sldId="256"/>
            <ac:spMk id="13" creationId="{14C62B0D-2A3C-6AA6-F99F-D20C2315A321}"/>
          </ac:spMkLst>
        </pc:spChg>
        <pc:spChg chg="mod">
          <ac:chgData name="Nicola Arbon" userId="3d01c892-9dc8-4043-85cb-b5d8fb50109a" providerId="ADAL" clId="{64544B6C-72FF-4E58-8F75-9C2C1003D2B0}" dt="2026-09-18T15:51:28.983" v="45" actId="1076"/>
          <ac:spMkLst>
            <pc:docMk/>
            <pc:sldMk cId="0" sldId="256"/>
            <ac:spMk id="15" creationId="{7D24E5BD-B029-F7C5-391C-CB55EBAF02BC}"/>
          </ac:spMkLst>
        </pc:spChg>
        <pc:spChg chg="mod">
          <ac:chgData name="Nicola Arbon" userId="3d01c892-9dc8-4043-85cb-b5d8fb50109a" providerId="ADAL" clId="{64544B6C-72FF-4E58-8F75-9C2C1003D2B0}" dt="2026-09-18T15:51:25.842" v="44" actId="1076"/>
          <ac:spMkLst>
            <pc:docMk/>
            <pc:sldMk cId="0" sldId="256"/>
            <ac:spMk id="33" creationId="{049606B0-0DAE-01C0-18B5-128CAD3E6405}"/>
          </ac:spMkLst>
        </pc:spChg>
        <pc:grpChg chg="add mod">
          <ac:chgData name="Nicola Arbon" userId="3d01c892-9dc8-4043-85cb-b5d8fb50109a" providerId="ADAL" clId="{64544B6C-72FF-4E58-8F75-9C2C1003D2B0}" dt="2026-09-18T15:50:58.603" v="37" actId="1076"/>
          <ac:grpSpMkLst>
            <pc:docMk/>
            <pc:sldMk cId="0" sldId="256"/>
            <ac:grpSpMk id="36" creationId="{AE470DEB-5695-5775-EBDE-BB09F44801B5}"/>
          </ac:grpSpMkLst>
        </pc:grpChg>
        <pc:picChg chg="mod">
          <ac:chgData name="Nicola Arbon" userId="3d01c892-9dc8-4043-85cb-b5d8fb50109a" providerId="ADAL" clId="{64544B6C-72FF-4E58-8F75-9C2C1003D2B0}" dt="2026-09-18T15:49:29.973" v="12" actId="164"/>
          <ac:picMkLst>
            <pc:docMk/>
            <pc:sldMk cId="0" sldId="256"/>
            <ac:picMk id="10" creationId="{A3585FCA-03E4-7214-FFF1-60CF6D015110}"/>
          </ac:picMkLst>
        </pc:picChg>
        <pc:picChg chg="mod">
          <ac:chgData name="Nicola Arbon" userId="3d01c892-9dc8-4043-85cb-b5d8fb50109a" providerId="ADAL" clId="{64544B6C-72FF-4E58-8F75-9C2C1003D2B0}" dt="2026-09-18T15:50:45.673" v="35" actId="1076"/>
          <ac:picMkLst>
            <pc:docMk/>
            <pc:sldMk cId="0" sldId="256"/>
            <ac:picMk id="35" creationId="{C2E1D2A0-C619-6D8C-0558-7AD9D1147EDE}"/>
          </ac:picMkLst>
        </pc:picChg>
      </pc:sldChg>
      <pc:sldChg chg="modSp mod">
        <pc:chgData name="Nicola Arbon" userId="3d01c892-9dc8-4043-85cb-b5d8fb50109a" providerId="ADAL" clId="{64544B6C-72FF-4E58-8F75-9C2C1003D2B0}" dt="2026-09-21T09:55:17.052" v="69" actId="207"/>
        <pc:sldMkLst>
          <pc:docMk/>
          <pc:sldMk cId="0" sldId="258"/>
        </pc:sldMkLst>
        <pc:spChg chg="mod">
          <ac:chgData name="Nicola Arbon" userId="3d01c892-9dc8-4043-85cb-b5d8fb50109a" providerId="ADAL" clId="{64544B6C-72FF-4E58-8F75-9C2C1003D2B0}" dt="2026-09-21T09:55:10.181" v="68" actId="207"/>
          <ac:spMkLst>
            <pc:docMk/>
            <pc:sldMk cId="0" sldId="258"/>
            <ac:spMk id="28" creationId="{85FF8E80-DA4B-2769-2A23-8D553D0E18B5}"/>
          </ac:spMkLst>
        </pc:spChg>
        <pc:spChg chg="mod">
          <ac:chgData name="Nicola Arbon" userId="3d01c892-9dc8-4043-85cb-b5d8fb50109a" providerId="ADAL" clId="{64544B6C-72FF-4E58-8F75-9C2C1003D2B0}" dt="2026-09-21T09:55:17.052" v="69" actId="207"/>
          <ac:spMkLst>
            <pc:docMk/>
            <pc:sldMk cId="0" sldId="258"/>
            <ac:spMk id="30" creationId="{24BCF77F-D224-4F17-2BC4-E3D5CA66913B}"/>
          </ac:spMkLst>
        </pc:spChg>
        <pc:spChg chg="mod">
          <ac:chgData name="Nicola Arbon" userId="3d01c892-9dc8-4043-85cb-b5d8fb50109a" providerId="ADAL" clId="{64544B6C-72FF-4E58-8F75-9C2C1003D2B0}" dt="2026-09-21T09:53:03.932" v="61"/>
          <ac:spMkLst>
            <pc:docMk/>
            <pc:sldMk cId="0" sldId="258"/>
            <ac:spMk id="32" creationId="{DFA25F82-23BE-DA9C-B1A4-11CF973079CE}"/>
          </ac:spMkLst>
        </pc:spChg>
      </pc:sldChg>
      <pc:sldChg chg="modSp mod">
        <pc:chgData name="Nicola Arbon" userId="3d01c892-9dc8-4043-85cb-b5d8fb50109a" providerId="ADAL" clId="{64544B6C-72FF-4E58-8F75-9C2C1003D2B0}" dt="2026-09-21T09:54:39.603" v="66" actId="207"/>
        <pc:sldMkLst>
          <pc:docMk/>
          <pc:sldMk cId="0" sldId="259"/>
        </pc:sldMkLst>
        <pc:spChg chg="mod">
          <ac:chgData name="Nicola Arbon" userId="3d01c892-9dc8-4043-85cb-b5d8fb50109a" providerId="ADAL" clId="{64544B6C-72FF-4E58-8F75-9C2C1003D2B0}" dt="2026-09-21T09:54:39.603" v="66" actId="207"/>
          <ac:spMkLst>
            <pc:docMk/>
            <pc:sldMk cId="0" sldId="259"/>
            <ac:spMk id="22" creationId="{6C727E37-134D-916F-76D9-1A0C4E82EC95}"/>
          </ac:spMkLst>
        </pc:spChg>
      </pc:sldChg>
      <pc:sldChg chg="modSp mod">
        <pc:chgData name="Nicola Arbon" userId="3d01c892-9dc8-4043-85cb-b5d8fb50109a" providerId="ADAL" clId="{64544B6C-72FF-4E58-8F75-9C2C1003D2B0}" dt="2026-09-18T15:48:26.442" v="2" actId="207"/>
        <pc:sldMkLst>
          <pc:docMk/>
          <pc:sldMk cId="0" sldId="261"/>
        </pc:sldMkLst>
        <pc:spChg chg="mod">
          <ac:chgData name="Nicola Arbon" userId="3d01c892-9dc8-4043-85cb-b5d8fb50109a" providerId="ADAL" clId="{64544B6C-72FF-4E58-8F75-9C2C1003D2B0}" dt="2026-09-18T15:48:13.622" v="0" actId="207"/>
          <ac:spMkLst>
            <pc:docMk/>
            <pc:sldMk cId="0" sldId="261"/>
            <ac:spMk id="21" creationId="{6041B55A-76D4-17E4-31D1-55762B075582}"/>
          </ac:spMkLst>
        </pc:spChg>
        <pc:spChg chg="mod">
          <ac:chgData name="Nicola Arbon" userId="3d01c892-9dc8-4043-85cb-b5d8fb50109a" providerId="ADAL" clId="{64544B6C-72FF-4E58-8F75-9C2C1003D2B0}" dt="2026-09-18T15:48:21.093" v="1" actId="207"/>
          <ac:spMkLst>
            <pc:docMk/>
            <pc:sldMk cId="0" sldId="261"/>
            <ac:spMk id="23" creationId="{F791305E-451F-F6DE-9795-390032C91813}"/>
          </ac:spMkLst>
        </pc:spChg>
        <pc:spChg chg="mod">
          <ac:chgData name="Nicola Arbon" userId="3d01c892-9dc8-4043-85cb-b5d8fb50109a" providerId="ADAL" clId="{64544B6C-72FF-4E58-8F75-9C2C1003D2B0}" dt="2026-09-18T15:48:26.442" v="2" actId="207"/>
          <ac:spMkLst>
            <pc:docMk/>
            <pc:sldMk cId="0" sldId="261"/>
            <ac:spMk id="25" creationId="{40271B98-8B59-CEBF-1A97-DDB6B6D3D15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hyperlink" Target="https://cptraininghub.nhs.uk/apprenticeships-in-primary-care/" TargetMode="External"/><Relationship Id="rId1" Type="http://schemas.openxmlformats.org/officeDocument/2006/relationships/hyperlink" Target="mailto:nicola.arbon@nhs.net" TargetMode="Externa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https://cptraininghub.nhs.uk/apprenticeships-in-primary-care/" TargetMode="External"/><Relationship Id="rId3" Type="http://schemas.openxmlformats.org/officeDocument/2006/relationships/image" Target="../media/image13.svg"/><Relationship Id="rId7" Type="http://schemas.openxmlformats.org/officeDocument/2006/relationships/hyperlink" Target="mailto:nicola.arbon@nhs.net" TargetMode="External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0293B8-B853-4DB8-A1B1-E54674B3D135}" type="doc">
      <dgm:prSet loTypeId="urn:microsoft.com/office/officeart/2018/2/layout/IconLabel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B3DDBF83-D914-48FF-A8D6-EF7CF328677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Support from a dedicated project lead to provide guidance on the recruitment, enrolment and process of starting an apprentice </a:t>
          </a:r>
          <a:endParaRPr lang="en-US"/>
        </a:p>
      </dgm:t>
    </dgm:pt>
    <dgm:pt modelId="{6F9D982B-17CA-4E51-AF32-266ED4068B55}" type="parTrans" cxnId="{B37F5159-D603-4C66-A85E-8A7E1CA70939}">
      <dgm:prSet/>
      <dgm:spPr/>
      <dgm:t>
        <a:bodyPr/>
        <a:lstStyle/>
        <a:p>
          <a:endParaRPr lang="en-US"/>
        </a:p>
      </dgm:t>
    </dgm:pt>
    <dgm:pt modelId="{62547AA7-2772-49AA-8386-4A27B057AFCA}" type="sibTrans" cxnId="{B37F5159-D603-4C66-A85E-8A7E1CA70939}">
      <dgm:prSet/>
      <dgm:spPr/>
      <dgm:t>
        <a:bodyPr/>
        <a:lstStyle/>
        <a:p>
          <a:endParaRPr lang="en-US"/>
        </a:p>
      </dgm:t>
    </dgm:pt>
    <dgm:pt modelId="{AA4FA3CD-1B40-428F-9DFB-3483CAF8301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A repository of templates and other resources such as examples of job adverts and learning plans </a:t>
          </a:r>
          <a:endParaRPr lang="en-US"/>
        </a:p>
      </dgm:t>
    </dgm:pt>
    <dgm:pt modelId="{2CAA5579-175E-4314-A09D-BD166EAF8695}" type="parTrans" cxnId="{68A6E0CA-45F4-453B-89E8-A854969B73AA}">
      <dgm:prSet/>
      <dgm:spPr/>
      <dgm:t>
        <a:bodyPr/>
        <a:lstStyle/>
        <a:p>
          <a:endParaRPr lang="en-US"/>
        </a:p>
      </dgm:t>
    </dgm:pt>
    <dgm:pt modelId="{F030661B-3940-4CDE-810E-1C3F225D42F7}" type="sibTrans" cxnId="{68A6E0CA-45F4-453B-89E8-A854969B73AA}">
      <dgm:prSet/>
      <dgm:spPr/>
      <dgm:t>
        <a:bodyPr/>
        <a:lstStyle/>
        <a:p>
          <a:endParaRPr lang="en-US"/>
        </a:p>
      </dgm:t>
    </dgm:pt>
    <dgm:pt modelId="{0B5F1732-DE39-4BF6-8745-645B2150184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Support with identifying levy transfer options and setting up a DAS account, if required</a:t>
          </a:r>
          <a:endParaRPr lang="en-US"/>
        </a:p>
      </dgm:t>
    </dgm:pt>
    <dgm:pt modelId="{94F89727-F3A9-4E3E-A70C-160E8303A9BC}" type="parTrans" cxnId="{160F018E-EC03-47F3-A832-005EF2ACA6C2}">
      <dgm:prSet/>
      <dgm:spPr/>
      <dgm:t>
        <a:bodyPr/>
        <a:lstStyle/>
        <a:p>
          <a:endParaRPr lang="en-US"/>
        </a:p>
      </dgm:t>
    </dgm:pt>
    <dgm:pt modelId="{11692451-634C-4691-95DF-96C90DBFBB2F}" type="sibTrans" cxnId="{160F018E-EC03-47F3-A832-005EF2ACA6C2}">
      <dgm:prSet/>
      <dgm:spPr/>
      <dgm:t>
        <a:bodyPr/>
        <a:lstStyle/>
        <a:p>
          <a:endParaRPr lang="en-US"/>
        </a:p>
      </dgm:t>
    </dgm:pt>
    <dgm:pt modelId="{FF393843-7A6B-4FDB-A102-9E9371B494F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Allocation of funding and process for claiming, if available</a:t>
          </a:r>
          <a:endParaRPr lang="en-US"/>
        </a:p>
      </dgm:t>
    </dgm:pt>
    <dgm:pt modelId="{77C85155-F20F-4506-809B-F4A9E8E992A8}" type="parTrans" cxnId="{2629D248-2A97-48CF-99B4-B4C64300EEC3}">
      <dgm:prSet/>
      <dgm:spPr/>
      <dgm:t>
        <a:bodyPr/>
        <a:lstStyle/>
        <a:p>
          <a:endParaRPr lang="en-US"/>
        </a:p>
      </dgm:t>
    </dgm:pt>
    <dgm:pt modelId="{EF5FA045-8F26-4BDB-AD55-B944585D8A99}" type="sibTrans" cxnId="{2629D248-2A97-48CF-99B4-B4C64300EEC3}">
      <dgm:prSet/>
      <dgm:spPr/>
      <dgm:t>
        <a:bodyPr/>
        <a:lstStyle/>
        <a:p>
          <a:endParaRPr lang="en-US"/>
        </a:p>
      </dgm:t>
    </dgm:pt>
    <dgm:pt modelId="{4268C06F-ACBA-47EB-9AE4-739D0434203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Support identifying and connecting with training providers</a:t>
          </a:r>
          <a:endParaRPr lang="en-US"/>
        </a:p>
      </dgm:t>
    </dgm:pt>
    <dgm:pt modelId="{0026F154-FF17-4D91-AFA5-58BC2E218DAF}" type="parTrans" cxnId="{9840194F-200D-4B30-AD72-4A58ACD2A8AA}">
      <dgm:prSet/>
      <dgm:spPr/>
      <dgm:t>
        <a:bodyPr/>
        <a:lstStyle/>
        <a:p>
          <a:endParaRPr lang="en-US"/>
        </a:p>
      </dgm:t>
    </dgm:pt>
    <dgm:pt modelId="{748B8A07-06E4-4143-9C04-641C49557EEB}" type="sibTrans" cxnId="{9840194F-200D-4B30-AD72-4A58ACD2A8AA}">
      <dgm:prSet/>
      <dgm:spPr/>
      <dgm:t>
        <a:bodyPr/>
        <a:lstStyle/>
        <a:p>
          <a:endParaRPr lang="en-US"/>
        </a:p>
      </dgm:t>
    </dgm:pt>
    <dgm:pt modelId="{2353D415-B5A8-494C-B83E-D4B2EF8780C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If you have any further questions, please email </a:t>
          </a:r>
          <a:r>
            <a:rPr lang="en-GB">
              <a:hlinkClick xmlns:r="http://schemas.openxmlformats.org/officeDocument/2006/relationships" r:id="rId1"/>
            </a:rPr>
            <a:t>nicola.arbon@nhs.net</a:t>
          </a:r>
          <a:r>
            <a:rPr lang="en-GB"/>
            <a:t> or visit </a:t>
          </a:r>
          <a:r>
            <a:rPr lang="en-GB">
              <a:hlinkClick xmlns:r="http://schemas.openxmlformats.org/officeDocument/2006/relationships" r:id="rId2"/>
            </a:rPr>
            <a:t>Apprenticeships in Primary Care - Training Hub</a:t>
          </a:r>
          <a:endParaRPr lang="en-US"/>
        </a:p>
      </dgm:t>
    </dgm:pt>
    <dgm:pt modelId="{16C689EF-A477-4D74-BE68-677A0BB1AA64}" type="parTrans" cxnId="{1E81F127-70CC-4D70-9369-00D6EEAF3F18}">
      <dgm:prSet/>
      <dgm:spPr/>
      <dgm:t>
        <a:bodyPr/>
        <a:lstStyle/>
        <a:p>
          <a:endParaRPr lang="en-US"/>
        </a:p>
      </dgm:t>
    </dgm:pt>
    <dgm:pt modelId="{4FCC3661-ECCE-4DEF-B736-8918FEC0838A}" type="sibTrans" cxnId="{1E81F127-70CC-4D70-9369-00D6EEAF3F18}">
      <dgm:prSet/>
      <dgm:spPr/>
      <dgm:t>
        <a:bodyPr/>
        <a:lstStyle/>
        <a:p>
          <a:endParaRPr lang="en-US"/>
        </a:p>
      </dgm:t>
    </dgm:pt>
    <dgm:pt modelId="{9B135B1B-1C19-4F85-B972-4E7E31A67705}" type="pres">
      <dgm:prSet presAssocID="{1C0293B8-B853-4DB8-A1B1-E54674B3D135}" presName="root" presStyleCnt="0">
        <dgm:presLayoutVars>
          <dgm:dir/>
          <dgm:resizeHandles val="exact"/>
        </dgm:presLayoutVars>
      </dgm:prSet>
      <dgm:spPr/>
    </dgm:pt>
    <dgm:pt modelId="{16DE7B24-ADA8-435F-8DB4-6CEE147605BA}" type="pres">
      <dgm:prSet presAssocID="{B3DDBF83-D914-48FF-A8D6-EF7CF328677D}" presName="compNode" presStyleCnt="0"/>
      <dgm:spPr/>
    </dgm:pt>
    <dgm:pt modelId="{F89A4993-872B-4EAE-A1DD-A91475AD756A}" type="pres">
      <dgm:prSet presAssocID="{B3DDBF83-D914-48FF-A8D6-EF7CF328677D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9F239786-C7A2-4803-ACB1-A0AE377667B0}" type="pres">
      <dgm:prSet presAssocID="{B3DDBF83-D914-48FF-A8D6-EF7CF328677D}" presName="spaceRect" presStyleCnt="0"/>
      <dgm:spPr/>
    </dgm:pt>
    <dgm:pt modelId="{7D100FBB-9A27-49FA-9D0E-3E7C54B786DC}" type="pres">
      <dgm:prSet presAssocID="{B3DDBF83-D914-48FF-A8D6-EF7CF328677D}" presName="textRect" presStyleLbl="revTx" presStyleIdx="0" presStyleCnt="6">
        <dgm:presLayoutVars>
          <dgm:chMax val="1"/>
          <dgm:chPref val="1"/>
        </dgm:presLayoutVars>
      </dgm:prSet>
      <dgm:spPr/>
    </dgm:pt>
    <dgm:pt modelId="{F3967174-2750-4A66-9E80-563BBDADE3A9}" type="pres">
      <dgm:prSet presAssocID="{62547AA7-2772-49AA-8386-4A27B057AFCA}" presName="sibTrans" presStyleCnt="0"/>
      <dgm:spPr/>
    </dgm:pt>
    <dgm:pt modelId="{E9F763B1-B55D-490F-A0A3-FC8150157EA8}" type="pres">
      <dgm:prSet presAssocID="{AA4FA3CD-1B40-428F-9DFB-3483CAF8301D}" presName="compNode" presStyleCnt="0"/>
      <dgm:spPr/>
    </dgm:pt>
    <dgm:pt modelId="{78EF9BB8-FFD5-4259-BD2D-1B909DFBBA45}" type="pres">
      <dgm:prSet presAssocID="{AA4FA3CD-1B40-428F-9DFB-3483CAF8301D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15BBE47A-ED41-45E9-B92F-430BA840A6AD}" type="pres">
      <dgm:prSet presAssocID="{AA4FA3CD-1B40-428F-9DFB-3483CAF8301D}" presName="spaceRect" presStyleCnt="0"/>
      <dgm:spPr/>
    </dgm:pt>
    <dgm:pt modelId="{826A9D7E-43C3-404A-9EA3-7C7CE34E7B41}" type="pres">
      <dgm:prSet presAssocID="{AA4FA3CD-1B40-428F-9DFB-3483CAF8301D}" presName="textRect" presStyleLbl="revTx" presStyleIdx="1" presStyleCnt="6">
        <dgm:presLayoutVars>
          <dgm:chMax val="1"/>
          <dgm:chPref val="1"/>
        </dgm:presLayoutVars>
      </dgm:prSet>
      <dgm:spPr/>
    </dgm:pt>
    <dgm:pt modelId="{3ACF1E39-1B30-443D-99C7-B8C08872328D}" type="pres">
      <dgm:prSet presAssocID="{F030661B-3940-4CDE-810E-1C3F225D42F7}" presName="sibTrans" presStyleCnt="0"/>
      <dgm:spPr/>
    </dgm:pt>
    <dgm:pt modelId="{EE31CEFF-FE48-4973-80CF-E476725AFE8C}" type="pres">
      <dgm:prSet presAssocID="{0B5F1732-DE39-4BF6-8745-645B21501842}" presName="compNode" presStyleCnt="0"/>
      <dgm:spPr/>
    </dgm:pt>
    <dgm:pt modelId="{CE4DD0BD-DE10-4D68-8F65-F7C9276C4945}" type="pres">
      <dgm:prSet presAssocID="{0B5F1732-DE39-4BF6-8745-645B21501842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6F37B246-26A5-411F-9488-0E28BCBB448E}" type="pres">
      <dgm:prSet presAssocID="{0B5F1732-DE39-4BF6-8745-645B21501842}" presName="spaceRect" presStyleCnt="0"/>
      <dgm:spPr/>
    </dgm:pt>
    <dgm:pt modelId="{6B1EA428-655B-4637-91E4-85F6777D4A75}" type="pres">
      <dgm:prSet presAssocID="{0B5F1732-DE39-4BF6-8745-645B21501842}" presName="textRect" presStyleLbl="revTx" presStyleIdx="2" presStyleCnt="6">
        <dgm:presLayoutVars>
          <dgm:chMax val="1"/>
          <dgm:chPref val="1"/>
        </dgm:presLayoutVars>
      </dgm:prSet>
      <dgm:spPr/>
    </dgm:pt>
    <dgm:pt modelId="{C1C69AB5-57DF-485F-B455-7597B2B9DB28}" type="pres">
      <dgm:prSet presAssocID="{11692451-634C-4691-95DF-96C90DBFBB2F}" presName="sibTrans" presStyleCnt="0"/>
      <dgm:spPr/>
    </dgm:pt>
    <dgm:pt modelId="{2556C4FD-2619-4B31-B05C-2E0744A22001}" type="pres">
      <dgm:prSet presAssocID="{FF393843-7A6B-4FDB-A102-9E9371B494F7}" presName="compNode" presStyleCnt="0"/>
      <dgm:spPr/>
    </dgm:pt>
    <dgm:pt modelId="{B988EC83-461C-4CB6-87B6-F2BD11E44E63}" type="pres">
      <dgm:prSet presAssocID="{FF393843-7A6B-4FDB-A102-9E9371B494F7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4CA5A079-2EA0-4453-9852-DD5837D69B97}" type="pres">
      <dgm:prSet presAssocID="{FF393843-7A6B-4FDB-A102-9E9371B494F7}" presName="spaceRect" presStyleCnt="0"/>
      <dgm:spPr/>
    </dgm:pt>
    <dgm:pt modelId="{FDF3F165-A4BD-46D7-8639-CEE904745693}" type="pres">
      <dgm:prSet presAssocID="{FF393843-7A6B-4FDB-A102-9E9371B494F7}" presName="textRect" presStyleLbl="revTx" presStyleIdx="3" presStyleCnt="6">
        <dgm:presLayoutVars>
          <dgm:chMax val="1"/>
          <dgm:chPref val="1"/>
        </dgm:presLayoutVars>
      </dgm:prSet>
      <dgm:spPr/>
    </dgm:pt>
    <dgm:pt modelId="{62132ED2-1E53-450F-8C4D-3979A5A43374}" type="pres">
      <dgm:prSet presAssocID="{EF5FA045-8F26-4BDB-AD55-B944585D8A99}" presName="sibTrans" presStyleCnt="0"/>
      <dgm:spPr/>
    </dgm:pt>
    <dgm:pt modelId="{E69F384A-540E-434C-9262-C1D22148428E}" type="pres">
      <dgm:prSet presAssocID="{4268C06F-ACBA-47EB-9AE4-739D04342030}" presName="compNode" presStyleCnt="0"/>
      <dgm:spPr/>
    </dgm:pt>
    <dgm:pt modelId="{F02C3CFF-20EB-41ED-A37B-BC2CD9B23A42}" type="pres">
      <dgm:prSet presAssocID="{4268C06F-ACBA-47EB-9AE4-739D04342030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37B8D7FB-9AAC-46B9-8985-D233837E4093}" type="pres">
      <dgm:prSet presAssocID="{4268C06F-ACBA-47EB-9AE4-739D04342030}" presName="spaceRect" presStyleCnt="0"/>
      <dgm:spPr/>
    </dgm:pt>
    <dgm:pt modelId="{4E51335E-F675-4477-A5C4-0813077574F2}" type="pres">
      <dgm:prSet presAssocID="{4268C06F-ACBA-47EB-9AE4-739D04342030}" presName="textRect" presStyleLbl="revTx" presStyleIdx="4" presStyleCnt="6">
        <dgm:presLayoutVars>
          <dgm:chMax val="1"/>
          <dgm:chPref val="1"/>
        </dgm:presLayoutVars>
      </dgm:prSet>
      <dgm:spPr/>
    </dgm:pt>
    <dgm:pt modelId="{33AD85CE-5DC8-4571-9A7C-640BB1C54CF0}" type="pres">
      <dgm:prSet presAssocID="{748B8A07-06E4-4143-9C04-641C49557EEB}" presName="sibTrans" presStyleCnt="0"/>
      <dgm:spPr/>
    </dgm:pt>
    <dgm:pt modelId="{12CD388D-02CD-42A4-88C0-9C8C092C4A72}" type="pres">
      <dgm:prSet presAssocID="{2353D415-B5A8-494C-B83E-D4B2EF8780CF}" presName="compNode" presStyleCnt="0"/>
      <dgm:spPr/>
    </dgm:pt>
    <dgm:pt modelId="{C9167F97-878C-415C-8797-EDB1E9D6DB7B}" type="pres">
      <dgm:prSet presAssocID="{2353D415-B5A8-494C-B83E-D4B2EF8780CF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78F4C1C2-4159-4DA8-9ACE-5DCB166E402A}" type="pres">
      <dgm:prSet presAssocID="{2353D415-B5A8-494C-B83E-D4B2EF8780CF}" presName="spaceRect" presStyleCnt="0"/>
      <dgm:spPr/>
    </dgm:pt>
    <dgm:pt modelId="{B18D2525-02E8-4E59-9B96-83A126A1A1CC}" type="pres">
      <dgm:prSet presAssocID="{2353D415-B5A8-494C-B83E-D4B2EF8780CF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1E81F127-70CC-4D70-9369-00D6EEAF3F18}" srcId="{1C0293B8-B853-4DB8-A1B1-E54674B3D135}" destId="{2353D415-B5A8-494C-B83E-D4B2EF8780CF}" srcOrd="5" destOrd="0" parTransId="{16C689EF-A477-4D74-BE68-677A0BB1AA64}" sibTransId="{4FCC3661-ECCE-4DEF-B736-8918FEC0838A}"/>
    <dgm:cxn modelId="{6D545A30-E133-4E73-B2DE-AA9B2265933A}" type="presOf" srcId="{4268C06F-ACBA-47EB-9AE4-739D04342030}" destId="{4E51335E-F675-4477-A5C4-0813077574F2}" srcOrd="0" destOrd="0" presId="urn:microsoft.com/office/officeart/2018/2/layout/IconLabelList"/>
    <dgm:cxn modelId="{2629D248-2A97-48CF-99B4-B4C64300EEC3}" srcId="{1C0293B8-B853-4DB8-A1B1-E54674B3D135}" destId="{FF393843-7A6B-4FDB-A102-9E9371B494F7}" srcOrd="3" destOrd="0" parTransId="{77C85155-F20F-4506-809B-F4A9E8E992A8}" sibTransId="{EF5FA045-8F26-4BDB-AD55-B944585D8A99}"/>
    <dgm:cxn modelId="{9840194F-200D-4B30-AD72-4A58ACD2A8AA}" srcId="{1C0293B8-B853-4DB8-A1B1-E54674B3D135}" destId="{4268C06F-ACBA-47EB-9AE4-739D04342030}" srcOrd="4" destOrd="0" parTransId="{0026F154-FF17-4D91-AFA5-58BC2E218DAF}" sibTransId="{748B8A07-06E4-4143-9C04-641C49557EEB}"/>
    <dgm:cxn modelId="{95747E6F-600F-4C64-9651-C81C144FCDAB}" type="presOf" srcId="{B3DDBF83-D914-48FF-A8D6-EF7CF328677D}" destId="{7D100FBB-9A27-49FA-9D0E-3E7C54B786DC}" srcOrd="0" destOrd="0" presId="urn:microsoft.com/office/officeart/2018/2/layout/IconLabelList"/>
    <dgm:cxn modelId="{E243FF78-38B4-40D4-88D6-0850469B2ACF}" type="presOf" srcId="{0B5F1732-DE39-4BF6-8745-645B21501842}" destId="{6B1EA428-655B-4637-91E4-85F6777D4A75}" srcOrd="0" destOrd="0" presId="urn:microsoft.com/office/officeart/2018/2/layout/IconLabelList"/>
    <dgm:cxn modelId="{B37F5159-D603-4C66-A85E-8A7E1CA70939}" srcId="{1C0293B8-B853-4DB8-A1B1-E54674B3D135}" destId="{B3DDBF83-D914-48FF-A8D6-EF7CF328677D}" srcOrd="0" destOrd="0" parTransId="{6F9D982B-17CA-4E51-AF32-266ED4068B55}" sibTransId="{62547AA7-2772-49AA-8386-4A27B057AFCA}"/>
    <dgm:cxn modelId="{160F018E-EC03-47F3-A832-005EF2ACA6C2}" srcId="{1C0293B8-B853-4DB8-A1B1-E54674B3D135}" destId="{0B5F1732-DE39-4BF6-8745-645B21501842}" srcOrd="2" destOrd="0" parTransId="{94F89727-F3A9-4E3E-A70C-160E8303A9BC}" sibTransId="{11692451-634C-4691-95DF-96C90DBFBB2F}"/>
    <dgm:cxn modelId="{34E380BD-0A98-4488-AADF-E4612869BD13}" type="presOf" srcId="{FF393843-7A6B-4FDB-A102-9E9371B494F7}" destId="{FDF3F165-A4BD-46D7-8639-CEE904745693}" srcOrd="0" destOrd="0" presId="urn:microsoft.com/office/officeart/2018/2/layout/IconLabelList"/>
    <dgm:cxn modelId="{68A6E0CA-45F4-453B-89E8-A854969B73AA}" srcId="{1C0293B8-B853-4DB8-A1B1-E54674B3D135}" destId="{AA4FA3CD-1B40-428F-9DFB-3483CAF8301D}" srcOrd="1" destOrd="0" parTransId="{2CAA5579-175E-4314-A09D-BD166EAF8695}" sibTransId="{F030661B-3940-4CDE-810E-1C3F225D42F7}"/>
    <dgm:cxn modelId="{1E33C8E9-C2F1-4F2E-9358-139B85F1C445}" type="presOf" srcId="{1C0293B8-B853-4DB8-A1B1-E54674B3D135}" destId="{9B135B1B-1C19-4F85-B972-4E7E31A67705}" srcOrd="0" destOrd="0" presId="urn:microsoft.com/office/officeart/2018/2/layout/IconLabelList"/>
    <dgm:cxn modelId="{9C5B68EE-72DA-4FF7-9FD3-8EBDEF02D7CF}" type="presOf" srcId="{2353D415-B5A8-494C-B83E-D4B2EF8780CF}" destId="{B18D2525-02E8-4E59-9B96-83A126A1A1CC}" srcOrd="0" destOrd="0" presId="urn:microsoft.com/office/officeart/2018/2/layout/IconLabelList"/>
    <dgm:cxn modelId="{286A19F3-47D6-4654-9693-35A174F78E61}" type="presOf" srcId="{AA4FA3CD-1B40-428F-9DFB-3483CAF8301D}" destId="{826A9D7E-43C3-404A-9EA3-7C7CE34E7B41}" srcOrd="0" destOrd="0" presId="urn:microsoft.com/office/officeart/2018/2/layout/IconLabelList"/>
    <dgm:cxn modelId="{586F145A-703F-47F6-A2CC-6BD8D511278B}" type="presParOf" srcId="{9B135B1B-1C19-4F85-B972-4E7E31A67705}" destId="{16DE7B24-ADA8-435F-8DB4-6CEE147605BA}" srcOrd="0" destOrd="0" presId="urn:microsoft.com/office/officeart/2018/2/layout/IconLabelList"/>
    <dgm:cxn modelId="{C3FE4C5B-DAB5-4DAC-8456-93B205B3FC71}" type="presParOf" srcId="{16DE7B24-ADA8-435F-8DB4-6CEE147605BA}" destId="{F89A4993-872B-4EAE-A1DD-A91475AD756A}" srcOrd="0" destOrd="0" presId="urn:microsoft.com/office/officeart/2018/2/layout/IconLabelList"/>
    <dgm:cxn modelId="{FB00A48A-BAA7-4747-BCC8-94382FA74B57}" type="presParOf" srcId="{16DE7B24-ADA8-435F-8DB4-6CEE147605BA}" destId="{9F239786-C7A2-4803-ACB1-A0AE377667B0}" srcOrd="1" destOrd="0" presId="urn:microsoft.com/office/officeart/2018/2/layout/IconLabelList"/>
    <dgm:cxn modelId="{E16A07A2-8D2D-4C4D-8A41-AE2D7C29557C}" type="presParOf" srcId="{16DE7B24-ADA8-435F-8DB4-6CEE147605BA}" destId="{7D100FBB-9A27-49FA-9D0E-3E7C54B786DC}" srcOrd="2" destOrd="0" presId="urn:microsoft.com/office/officeart/2018/2/layout/IconLabelList"/>
    <dgm:cxn modelId="{EBC1E3B1-DD2D-464C-9FA0-9CB4D335B72C}" type="presParOf" srcId="{9B135B1B-1C19-4F85-B972-4E7E31A67705}" destId="{F3967174-2750-4A66-9E80-563BBDADE3A9}" srcOrd="1" destOrd="0" presId="urn:microsoft.com/office/officeart/2018/2/layout/IconLabelList"/>
    <dgm:cxn modelId="{B0362BC6-2608-4799-A972-E3AEC05F00A5}" type="presParOf" srcId="{9B135B1B-1C19-4F85-B972-4E7E31A67705}" destId="{E9F763B1-B55D-490F-A0A3-FC8150157EA8}" srcOrd="2" destOrd="0" presId="urn:microsoft.com/office/officeart/2018/2/layout/IconLabelList"/>
    <dgm:cxn modelId="{7CC325C8-B787-455D-8DF4-0EF395D013E9}" type="presParOf" srcId="{E9F763B1-B55D-490F-A0A3-FC8150157EA8}" destId="{78EF9BB8-FFD5-4259-BD2D-1B909DFBBA45}" srcOrd="0" destOrd="0" presId="urn:microsoft.com/office/officeart/2018/2/layout/IconLabelList"/>
    <dgm:cxn modelId="{7B3574F7-59F9-4ECA-98C4-8120373CD5BE}" type="presParOf" srcId="{E9F763B1-B55D-490F-A0A3-FC8150157EA8}" destId="{15BBE47A-ED41-45E9-B92F-430BA840A6AD}" srcOrd="1" destOrd="0" presId="urn:microsoft.com/office/officeart/2018/2/layout/IconLabelList"/>
    <dgm:cxn modelId="{D8D237C8-B2D9-46DD-92D9-25B287C47DB8}" type="presParOf" srcId="{E9F763B1-B55D-490F-A0A3-FC8150157EA8}" destId="{826A9D7E-43C3-404A-9EA3-7C7CE34E7B41}" srcOrd="2" destOrd="0" presId="urn:microsoft.com/office/officeart/2018/2/layout/IconLabelList"/>
    <dgm:cxn modelId="{3BD2A56D-63AF-4601-98C0-5624D78709F1}" type="presParOf" srcId="{9B135B1B-1C19-4F85-B972-4E7E31A67705}" destId="{3ACF1E39-1B30-443D-99C7-B8C08872328D}" srcOrd="3" destOrd="0" presId="urn:microsoft.com/office/officeart/2018/2/layout/IconLabelList"/>
    <dgm:cxn modelId="{4A6258B1-C813-4CF9-A19A-93736D748333}" type="presParOf" srcId="{9B135B1B-1C19-4F85-B972-4E7E31A67705}" destId="{EE31CEFF-FE48-4973-80CF-E476725AFE8C}" srcOrd="4" destOrd="0" presId="urn:microsoft.com/office/officeart/2018/2/layout/IconLabelList"/>
    <dgm:cxn modelId="{752DF325-EE78-4508-879D-1788D9DFE197}" type="presParOf" srcId="{EE31CEFF-FE48-4973-80CF-E476725AFE8C}" destId="{CE4DD0BD-DE10-4D68-8F65-F7C9276C4945}" srcOrd="0" destOrd="0" presId="urn:microsoft.com/office/officeart/2018/2/layout/IconLabelList"/>
    <dgm:cxn modelId="{A2B4C696-7E7C-4213-94D0-8EE9A4532436}" type="presParOf" srcId="{EE31CEFF-FE48-4973-80CF-E476725AFE8C}" destId="{6F37B246-26A5-411F-9488-0E28BCBB448E}" srcOrd="1" destOrd="0" presId="urn:microsoft.com/office/officeart/2018/2/layout/IconLabelList"/>
    <dgm:cxn modelId="{CE454D79-72D8-4D22-91F0-1EE101BF2840}" type="presParOf" srcId="{EE31CEFF-FE48-4973-80CF-E476725AFE8C}" destId="{6B1EA428-655B-4637-91E4-85F6777D4A75}" srcOrd="2" destOrd="0" presId="urn:microsoft.com/office/officeart/2018/2/layout/IconLabelList"/>
    <dgm:cxn modelId="{83D1DE12-8A0E-45B7-8AF5-3CA82C26AD89}" type="presParOf" srcId="{9B135B1B-1C19-4F85-B972-4E7E31A67705}" destId="{C1C69AB5-57DF-485F-B455-7597B2B9DB28}" srcOrd="5" destOrd="0" presId="urn:microsoft.com/office/officeart/2018/2/layout/IconLabelList"/>
    <dgm:cxn modelId="{8C9C1189-B999-40AF-826E-5A9BCA0CE19D}" type="presParOf" srcId="{9B135B1B-1C19-4F85-B972-4E7E31A67705}" destId="{2556C4FD-2619-4B31-B05C-2E0744A22001}" srcOrd="6" destOrd="0" presId="urn:microsoft.com/office/officeart/2018/2/layout/IconLabelList"/>
    <dgm:cxn modelId="{63A87F7D-C2F1-4463-81AE-015C7ACAA7B1}" type="presParOf" srcId="{2556C4FD-2619-4B31-B05C-2E0744A22001}" destId="{B988EC83-461C-4CB6-87B6-F2BD11E44E63}" srcOrd="0" destOrd="0" presId="urn:microsoft.com/office/officeart/2018/2/layout/IconLabelList"/>
    <dgm:cxn modelId="{C80DD9D5-4D85-44B7-8FCD-0E37A6820D5F}" type="presParOf" srcId="{2556C4FD-2619-4B31-B05C-2E0744A22001}" destId="{4CA5A079-2EA0-4453-9852-DD5837D69B97}" srcOrd="1" destOrd="0" presId="urn:microsoft.com/office/officeart/2018/2/layout/IconLabelList"/>
    <dgm:cxn modelId="{0FC0A299-EB3B-4270-ACBF-680ECBC39A4C}" type="presParOf" srcId="{2556C4FD-2619-4B31-B05C-2E0744A22001}" destId="{FDF3F165-A4BD-46D7-8639-CEE904745693}" srcOrd="2" destOrd="0" presId="urn:microsoft.com/office/officeart/2018/2/layout/IconLabelList"/>
    <dgm:cxn modelId="{655C40F1-635E-45DA-A095-CEBA7FE6FAE4}" type="presParOf" srcId="{9B135B1B-1C19-4F85-B972-4E7E31A67705}" destId="{62132ED2-1E53-450F-8C4D-3979A5A43374}" srcOrd="7" destOrd="0" presId="urn:microsoft.com/office/officeart/2018/2/layout/IconLabelList"/>
    <dgm:cxn modelId="{760A6ACB-C8A5-43B2-846E-43A976DA1EC4}" type="presParOf" srcId="{9B135B1B-1C19-4F85-B972-4E7E31A67705}" destId="{E69F384A-540E-434C-9262-C1D22148428E}" srcOrd="8" destOrd="0" presId="urn:microsoft.com/office/officeart/2018/2/layout/IconLabelList"/>
    <dgm:cxn modelId="{1EEAC92D-E68A-43B8-AD34-8859FF3E046D}" type="presParOf" srcId="{E69F384A-540E-434C-9262-C1D22148428E}" destId="{F02C3CFF-20EB-41ED-A37B-BC2CD9B23A42}" srcOrd="0" destOrd="0" presId="urn:microsoft.com/office/officeart/2018/2/layout/IconLabelList"/>
    <dgm:cxn modelId="{82C849C4-8661-4FA7-BBB5-E113A76C5FA7}" type="presParOf" srcId="{E69F384A-540E-434C-9262-C1D22148428E}" destId="{37B8D7FB-9AAC-46B9-8985-D233837E4093}" srcOrd="1" destOrd="0" presId="urn:microsoft.com/office/officeart/2018/2/layout/IconLabelList"/>
    <dgm:cxn modelId="{C2B1E943-E1DD-488F-91B6-815515B31F8C}" type="presParOf" srcId="{E69F384A-540E-434C-9262-C1D22148428E}" destId="{4E51335E-F675-4477-A5C4-0813077574F2}" srcOrd="2" destOrd="0" presId="urn:microsoft.com/office/officeart/2018/2/layout/IconLabelList"/>
    <dgm:cxn modelId="{990A1CBB-4F9F-4401-9F26-357809BB9891}" type="presParOf" srcId="{9B135B1B-1C19-4F85-B972-4E7E31A67705}" destId="{33AD85CE-5DC8-4571-9A7C-640BB1C54CF0}" srcOrd="9" destOrd="0" presId="urn:microsoft.com/office/officeart/2018/2/layout/IconLabelList"/>
    <dgm:cxn modelId="{F339D1EA-1D44-4AAA-A5DE-0F264F47E003}" type="presParOf" srcId="{9B135B1B-1C19-4F85-B972-4E7E31A67705}" destId="{12CD388D-02CD-42A4-88C0-9C8C092C4A72}" srcOrd="10" destOrd="0" presId="urn:microsoft.com/office/officeart/2018/2/layout/IconLabelList"/>
    <dgm:cxn modelId="{7438A157-3C46-4FA7-9F41-AA6D7EAE8E57}" type="presParOf" srcId="{12CD388D-02CD-42A4-88C0-9C8C092C4A72}" destId="{C9167F97-878C-415C-8797-EDB1E9D6DB7B}" srcOrd="0" destOrd="0" presId="urn:microsoft.com/office/officeart/2018/2/layout/IconLabelList"/>
    <dgm:cxn modelId="{39395772-938B-43BB-9340-E227141BE421}" type="presParOf" srcId="{12CD388D-02CD-42A4-88C0-9C8C092C4A72}" destId="{78F4C1C2-4159-4DA8-9ACE-5DCB166E402A}" srcOrd="1" destOrd="0" presId="urn:microsoft.com/office/officeart/2018/2/layout/IconLabelList"/>
    <dgm:cxn modelId="{115A91D2-3BB8-4394-B7AB-1A91201B97DE}" type="presParOf" srcId="{12CD388D-02CD-42A4-88C0-9C8C092C4A72}" destId="{B18D2525-02E8-4E59-9B96-83A126A1A1C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9A4993-872B-4EAE-A1DD-A91475AD756A}">
      <dsp:nvSpPr>
        <dsp:cNvPr id="0" name=""/>
        <dsp:cNvSpPr/>
      </dsp:nvSpPr>
      <dsp:spPr>
        <a:xfrm>
          <a:off x="415059" y="559803"/>
          <a:ext cx="677109" cy="6771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100FBB-9A27-49FA-9D0E-3E7C54B786DC}">
      <dsp:nvSpPr>
        <dsp:cNvPr id="0" name=""/>
        <dsp:cNvSpPr/>
      </dsp:nvSpPr>
      <dsp:spPr>
        <a:xfrm>
          <a:off x="1270" y="1482634"/>
          <a:ext cx="1504687" cy="714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Support from a dedicated project lead to provide guidance on the recruitment, enrolment and process of starting an apprentice </a:t>
          </a:r>
          <a:endParaRPr lang="en-US" sz="1100" kern="1200"/>
        </a:p>
      </dsp:txBody>
      <dsp:txXfrm>
        <a:off x="1270" y="1482634"/>
        <a:ext cx="1504687" cy="714726"/>
      </dsp:txXfrm>
    </dsp:sp>
    <dsp:sp modelId="{78EF9BB8-FFD5-4259-BD2D-1B909DFBBA45}">
      <dsp:nvSpPr>
        <dsp:cNvPr id="0" name=""/>
        <dsp:cNvSpPr/>
      </dsp:nvSpPr>
      <dsp:spPr>
        <a:xfrm>
          <a:off x="2183067" y="559803"/>
          <a:ext cx="677109" cy="6771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6A9D7E-43C3-404A-9EA3-7C7CE34E7B41}">
      <dsp:nvSpPr>
        <dsp:cNvPr id="0" name=""/>
        <dsp:cNvSpPr/>
      </dsp:nvSpPr>
      <dsp:spPr>
        <a:xfrm>
          <a:off x="1769278" y="1482634"/>
          <a:ext cx="1504687" cy="714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A repository of templates and other resources such as examples of job adverts and learning plans </a:t>
          </a:r>
          <a:endParaRPr lang="en-US" sz="1100" kern="1200"/>
        </a:p>
      </dsp:txBody>
      <dsp:txXfrm>
        <a:off x="1769278" y="1482634"/>
        <a:ext cx="1504687" cy="714726"/>
      </dsp:txXfrm>
    </dsp:sp>
    <dsp:sp modelId="{CE4DD0BD-DE10-4D68-8F65-F7C9276C4945}">
      <dsp:nvSpPr>
        <dsp:cNvPr id="0" name=""/>
        <dsp:cNvSpPr/>
      </dsp:nvSpPr>
      <dsp:spPr>
        <a:xfrm>
          <a:off x="3951075" y="559803"/>
          <a:ext cx="677109" cy="6771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1EA428-655B-4637-91E4-85F6777D4A75}">
      <dsp:nvSpPr>
        <dsp:cNvPr id="0" name=""/>
        <dsp:cNvSpPr/>
      </dsp:nvSpPr>
      <dsp:spPr>
        <a:xfrm>
          <a:off x="3537286" y="1482634"/>
          <a:ext cx="1504687" cy="714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Support with identifying levy transfer options and setting up a DAS account, if required</a:t>
          </a:r>
          <a:endParaRPr lang="en-US" sz="1100" kern="1200"/>
        </a:p>
      </dsp:txBody>
      <dsp:txXfrm>
        <a:off x="3537286" y="1482634"/>
        <a:ext cx="1504687" cy="714726"/>
      </dsp:txXfrm>
    </dsp:sp>
    <dsp:sp modelId="{B988EC83-461C-4CB6-87B6-F2BD11E44E63}">
      <dsp:nvSpPr>
        <dsp:cNvPr id="0" name=""/>
        <dsp:cNvSpPr/>
      </dsp:nvSpPr>
      <dsp:spPr>
        <a:xfrm>
          <a:off x="5719083" y="559803"/>
          <a:ext cx="677109" cy="6771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F3F165-A4BD-46D7-8639-CEE904745693}">
      <dsp:nvSpPr>
        <dsp:cNvPr id="0" name=""/>
        <dsp:cNvSpPr/>
      </dsp:nvSpPr>
      <dsp:spPr>
        <a:xfrm>
          <a:off x="5305294" y="1482634"/>
          <a:ext cx="1504687" cy="714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Allocation of funding and process for claiming, if available</a:t>
          </a:r>
          <a:endParaRPr lang="en-US" sz="1100" kern="1200"/>
        </a:p>
      </dsp:txBody>
      <dsp:txXfrm>
        <a:off x="5305294" y="1482634"/>
        <a:ext cx="1504687" cy="714726"/>
      </dsp:txXfrm>
    </dsp:sp>
    <dsp:sp modelId="{F02C3CFF-20EB-41ED-A37B-BC2CD9B23A42}">
      <dsp:nvSpPr>
        <dsp:cNvPr id="0" name=""/>
        <dsp:cNvSpPr/>
      </dsp:nvSpPr>
      <dsp:spPr>
        <a:xfrm>
          <a:off x="7487091" y="559803"/>
          <a:ext cx="677109" cy="6771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1335E-F675-4477-A5C4-0813077574F2}">
      <dsp:nvSpPr>
        <dsp:cNvPr id="0" name=""/>
        <dsp:cNvSpPr/>
      </dsp:nvSpPr>
      <dsp:spPr>
        <a:xfrm>
          <a:off x="7073301" y="1482634"/>
          <a:ext cx="1504687" cy="714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Support identifying and connecting with training providers</a:t>
          </a:r>
          <a:endParaRPr lang="en-US" sz="1100" kern="1200"/>
        </a:p>
      </dsp:txBody>
      <dsp:txXfrm>
        <a:off x="7073301" y="1482634"/>
        <a:ext cx="1504687" cy="714726"/>
      </dsp:txXfrm>
    </dsp:sp>
    <dsp:sp modelId="{C9167F97-878C-415C-8797-EDB1E9D6DB7B}">
      <dsp:nvSpPr>
        <dsp:cNvPr id="0" name=""/>
        <dsp:cNvSpPr/>
      </dsp:nvSpPr>
      <dsp:spPr>
        <a:xfrm>
          <a:off x="9255098" y="559803"/>
          <a:ext cx="677109" cy="6771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D2525-02E8-4E59-9B96-83A126A1A1CC}">
      <dsp:nvSpPr>
        <dsp:cNvPr id="0" name=""/>
        <dsp:cNvSpPr/>
      </dsp:nvSpPr>
      <dsp:spPr>
        <a:xfrm>
          <a:off x="8841309" y="1482634"/>
          <a:ext cx="1504687" cy="714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If you have any further questions, please email </a:t>
          </a:r>
          <a:r>
            <a:rPr lang="en-GB" sz="1100" kern="1200">
              <a:hlinkClick xmlns:r="http://schemas.openxmlformats.org/officeDocument/2006/relationships" r:id="rId7"/>
            </a:rPr>
            <a:t>nicola.arbon@nhs.net</a:t>
          </a:r>
          <a:r>
            <a:rPr lang="en-GB" sz="1100" kern="1200"/>
            <a:t> or visit </a:t>
          </a:r>
          <a:r>
            <a:rPr lang="en-GB" sz="1100" kern="1200">
              <a:hlinkClick xmlns:r="http://schemas.openxmlformats.org/officeDocument/2006/relationships" r:id="rId8"/>
            </a:rPr>
            <a:t>Apprenticeships in Primary Care - Training Hub</a:t>
          </a:r>
          <a:endParaRPr lang="en-US" sz="1100" kern="1200"/>
        </a:p>
      </dsp:txBody>
      <dsp:txXfrm>
        <a:off x="8841309" y="1482634"/>
        <a:ext cx="1504687" cy="714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DC14E-5E94-4B2C-A679-C2DC17172F1C}" type="datetimeFigureOut"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312A8-436A-4A14-BF12-9F916542BF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8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hyperlink" Target="https://cptraininghub.nhs.uk/functional-skill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kills4group.co.uk/filament-assets/downloads/basp9qq8xbbyzrl5waefqmvgdvtsjoxr/level-3-pharmacy-technician-training-programme.pdf" TargetMode="External"/><Relationship Id="rId5" Type="http://schemas.openxmlformats.org/officeDocument/2006/relationships/hyperlink" Target="https://skillsengland.education.gov.uk/apprenticeships/st0300-v2-0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nhsemployers.org/publications/tchandbook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0.sv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hyperlink" Target="https://cptraininghub.nhs.uk/" TargetMode="Externa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1411629" y="977777"/>
            <a:ext cx="8006691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3087"/>
                </a:solidFill>
              </a:rPr>
              <a:t>Pre-Registration Trainee Pharmacy Technician Apprenticeship (PTPT)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752600" y="167528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</a:rPr>
              <a:t>Develop Your Pharmacy Workforce with </a:t>
            </a:r>
            <a:r>
              <a:rPr lang="en-US" dirty="0">
                <a:solidFill>
                  <a:srgbClr val="333333"/>
                </a:solidFill>
              </a:rPr>
              <a:t>Cambridgeshire and Peterborough</a:t>
            </a:r>
            <a:r>
              <a:rPr lang="en-US" sz="1800" dirty="0">
                <a:solidFill>
                  <a:srgbClr val="333333"/>
                </a:solidFill>
              </a:rPr>
              <a:t> Training Hub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752600" y="2365206"/>
            <a:ext cx="4572000" cy="0"/>
          </a:xfrm>
          <a:prstGeom prst="line">
            <a:avLst/>
          </a:prstGeom>
          <a:noFill/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E470DEB-5695-5775-EBDE-BB09F44801B5}"/>
              </a:ext>
            </a:extLst>
          </p:cNvPr>
          <p:cNvGrpSpPr/>
          <p:nvPr/>
        </p:nvGrpSpPr>
        <p:grpSpPr>
          <a:xfrm>
            <a:off x="330995" y="1465627"/>
            <a:ext cx="852372" cy="746229"/>
            <a:chOff x="315076" y="5204448"/>
            <a:chExt cx="1031502" cy="1005840"/>
          </a:xfrm>
        </p:grpSpPr>
        <p:sp>
          <p:nvSpPr>
            <p:cNvPr id="3" name="Shape 1"/>
            <p:cNvSpPr/>
            <p:nvPr/>
          </p:nvSpPr>
          <p:spPr>
            <a:xfrm>
              <a:off x="315076" y="5204448"/>
              <a:ext cx="1005840" cy="1005840"/>
            </a:xfrm>
            <a:prstGeom prst="roundRect">
              <a:avLst/>
            </a:prstGeom>
            <a:solidFill>
              <a:srgbClr val="E8F1FB"/>
            </a:solidFill>
            <a:ln w="12700">
              <a:solidFill>
                <a:srgbClr val="005EB8"/>
              </a:solidFill>
              <a:prstDash val="solid"/>
            </a:ln>
          </p:spPr>
          <p:txBody>
            <a:bodyPr/>
            <a:lstStyle/>
            <a:p>
              <a:endParaRPr lang="en-GB" dirty="0"/>
            </a:p>
          </p:txBody>
        </p:sp>
        <p:pic>
          <p:nvPicPr>
            <p:cNvPr id="10" name="Graphic 9" descr="Medicine outline">
              <a:extLst>
                <a:ext uri="{FF2B5EF4-FFF2-40B4-BE49-F238E27FC236}">
                  <a16:creationId xmlns:a16="http://schemas.microsoft.com/office/drawing/2014/main" id="{A3585FCA-03E4-7214-FFF1-60CF6D01511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2178" y="5235188"/>
              <a:ext cx="914400" cy="91440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4C62B0D-2A3C-6AA6-F99F-D20C2315A321}"/>
              </a:ext>
            </a:extLst>
          </p:cNvPr>
          <p:cNvSpPr txBox="1"/>
          <p:nvPr/>
        </p:nvSpPr>
        <p:spPr>
          <a:xfrm>
            <a:off x="1752600" y="2612883"/>
            <a:ext cx="6448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Building sustainable pharmacy teams through funding, workforce planning and apprenticeship pathways.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24E5BD-B029-F7C5-391C-CB55EBAF02BC}"/>
              </a:ext>
            </a:extLst>
          </p:cNvPr>
          <p:cNvSpPr txBox="1"/>
          <p:nvPr/>
        </p:nvSpPr>
        <p:spPr>
          <a:xfrm>
            <a:off x="3085605" y="4039922"/>
            <a:ext cx="483904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b="1" dirty="0"/>
          </a:p>
          <a:p>
            <a:pPr algn="just"/>
            <a:r>
              <a:rPr lang="en-GB" dirty="0"/>
              <a:t>✅</a:t>
            </a:r>
            <a:r>
              <a:rPr lang="en-US" dirty="0"/>
              <a:t> 24-month programme</a:t>
            </a:r>
          </a:p>
          <a:p>
            <a:pPr algn="just"/>
            <a:r>
              <a:rPr lang="en-GB" dirty="0"/>
              <a:t>✅</a:t>
            </a:r>
            <a:r>
              <a:rPr lang="en-US" dirty="0"/>
              <a:t> Level 3 Pharmacy Technician Apprenticeship</a:t>
            </a:r>
          </a:p>
          <a:p>
            <a:pPr algn="just"/>
            <a:r>
              <a:rPr lang="en-GB" dirty="0"/>
              <a:t>✅</a:t>
            </a:r>
            <a:r>
              <a:rPr lang="en-US" dirty="0"/>
              <a:t> GPhC Registration Route</a:t>
            </a:r>
          </a:p>
          <a:p>
            <a:pPr algn="just"/>
            <a:r>
              <a:rPr lang="en-GB" dirty="0"/>
              <a:t>✅</a:t>
            </a:r>
            <a:r>
              <a:rPr lang="en-US" dirty="0"/>
              <a:t>Funding and Levy Transfer Support Available</a:t>
            </a:r>
            <a:endParaRPr lang="en-GB" dirty="0"/>
          </a:p>
        </p:txBody>
      </p:sp>
      <p:sp>
        <p:nvSpPr>
          <p:cNvPr id="25" name="Shape 0">
            <a:extLst>
              <a:ext uri="{FF2B5EF4-FFF2-40B4-BE49-F238E27FC236}">
                <a16:creationId xmlns:a16="http://schemas.microsoft.com/office/drawing/2014/main" id="{B8D38F3B-3C33-E2F1-4293-9C29AB0CDF8B}"/>
              </a:ext>
            </a:extLst>
          </p:cNvPr>
          <p:cNvSpPr/>
          <p:nvPr/>
        </p:nvSpPr>
        <p:spPr>
          <a:xfrm>
            <a:off x="0" y="-1"/>
            <a:ext cx="9509760" cy="640077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0">
            <a:extLst>
              <a:ext uri="{FF2B5EF4-FFF2-40B4-BE49-F238E27FC236}">
                <a16:creationId xmlns:a16="http://schemas.microsoft.com/office/drawing/2014/main" id="{0280B80D-0FF1-7DF7-959A-3E9703C53B2F}"/>
              </a:ext>
            </a:extLst>
          </p:cNvPr>
          <p:cNvSpPr/>
          <p:nvPr/>
        </p:nvSpPr>
        <p:spPr>
          <a:xfrm>
            <a:off x="3048" y="6446520"/>
            <a:ext cx="12188952" cy="41148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9" name="Picture 28" descr="A picture containing drawing, food, light&#10;&#10;Description automatically generated">
            <a:extLst>
              <a:ext uri="{FF2B5EF4-FFF2-40B4-BE49-F238E27FC236}">
                <a16:creationId xmlns:a16="http://schemas.microsoft.com/office/drawing/2014/main" id="{7E751E98-549D-A854-590C-89FCB1DEAE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65" y="42689"/>
            <a:ext cx="2387847" cy="128622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49606B0-0DAE-01C0-18B5-128CAD3E6405}"/>
              </a:ext>
            </a:extLst>
          </p:cNvPr>
          <p:cNvSpPr txBox="1"/>
          <p:nvPr/>
        </p:nvSpPr>
        <p:spPr>
          <a:xfrm>
            <a:off x="1818953" y="3447526"/>
            <a:ext cx="6105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/>
              <a:t>Key highlights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2E1D2A0-C619-6D8C-0558-7AD9D1147E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7884" y="4539285"/>
            <a:ext cx="3072552" cy="17223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457200" y="914400"/>
            <a:ext cx="1005840" cy="1005840"/>
          </a:xfrm>
          <a:prstGeom prst="roundRect">
            <a:avLst/>
          </a:prstGeom>
          <a:solidFill>
            <a:srgbClr val="E8F1FB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737360" y="8229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087"/>
                </a:solidFill>
              </a:rPr>
              <a:t>Why Pharmacy Technician Apprenticeships?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737360" y="1446709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</a:rPr>
              <a:t>Grow your own workforce, improve retention and service capacity.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737360" y="2119745"/>
            <a:ext cx="4572000" cy="0"/>
          </a:xfrm>
          <a:prstGeom prst="line">
            <a:avLst/>
          </a:prstGeom>
          <a:noFill/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0" name="Graphic 9" descr="Question Mark with solid fill">
            <a:extLst>
              <a:ext uri="{FF2B5EF4-FFF2-40B4-BE49-F238E27FC236}">
                <a16:creationId xmlns:a16="http://schemas.microsoft.com/office/drawing/2014/main" id="{3FAD4A3C-36D7-70D5-E27B-0ED953F68A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920" y="960120"/>
            <a:ext cx="914400" cy="914400"/>
          </a:xfrm>
          <a:prstGeom prst="rect">
            <a:avLst/>
          </a:prstGeom>
        </p:spPr>
      </p:pic>
      <p:pic>
        <p:nvPicPr>
          <p:cNvPr id="12" name="Picture 11" descr="A picture containing drawing, food, light&#10;&#10;Description automatically generated">
            <a:extLst>
              <a:ext uri="{FF2B5EF4-FFF2-40B4-BE49-F238E27FC236}">
                <a16:creationId xmlns:a16="http://schemas.microsoft.com/office/drawing/2014/main" id="{4DDAF51A-E406-627B-7137-B8E1633D31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65" y="42689"/>
            <a:ext cx="2387847" cy="1286222"/>
          </a:xfrm>
          <a:prstGeom prst="rect">
            <a:avLst/>
          </a:prstGeom>
        </p:spPr>
      </p:pic>
      <p:sp>
        <p:nvSpPr>
          <p:cNvPr id="14" name="Shape 0">
            <a:extLst>
              <a:ext uri="{FF2B5EF4-FFF2-40B4-BE49-F238E27FC236}">
                <a16:creationId xmlns:a16="http://schemas.microsoft.com/office/drawing/2014/main" id="{06CD213B-F2BC-185F-7115-F1790E267211}"/>
              </a:ext>
            </a:extLst>
          </p:cNvPr>
          <p:cNvSpPr/>
          <p:nvPr/>
        </p:nvSpPr>
        <p:spPr>
          <a:xfrm>
            <a:off x="3048" y="6446520"/>
            <a:ext cx="12188952" cy="41148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0">
            <a:extLst>
              <a:ext uri="{FF2B5EF4-FFF2-40B4-BE49-F238E27FC236}">
                <a16:creationId xmlns:a16="http://schemas.microsoft.com/office/drawing/2014/main" id="{5287BB6F-573A-9381-866F-316A7189562E}"/>
              </a:ext>
            </a:extLst>
          </p:cNvPr>
          <p:cNvSpPr/>
          <p:nvPr/>
        </p:nvSpPr>
        <p:spPr>
          <a:xfrm>
            <a:off x="0" y="-1"/>
            <a:ext cx="9509760" cy="640077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4C3D1D-23F4-54E2-15EE-4ED7FEA37E71}"/>
              </a:ext>
            </a:extLst>
          </p:cNvPr>
          <p:cNvSpPr txBox="1"/>
          <p:nvPr/>
        </p:nvSpPr>
        <p:spPr>
          <a:xfrm>
            <a:off x="849282" y="2498469"/>
            <a:ext cx="84602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Pharmacy Technicians are integral members of multidisciplinary teams, supporting: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Medicines optimisation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Structured medication reviews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Medicines safety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Long-term condition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Patient-centred care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749B2E-EDD9-CDA4-3907-FC3B9D778319}"/>
              </a:ext>
            </a:extLst>
          </p:cNvPr>
          <p:cNvSpPr txBox="1"/>
          <p:nvPr/>
        </p:nvSpPr>
        <p:spPr>
          <a:xfrm>
            <a:off x="6938356" y="908393"/>
            <a:ext cx="6105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A Growing Workforce Need 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1A45A3-E58E-4D54-D686-083FD2020BA9}"/>
              </a:ext>
            </a:extLst>
          </p:cNvPr>
          <p:cNvSpPr txBox="1"/>
          <p:nvPr/>
        </p:nvSpPr>
        <p:spPr>
          <a:xfrm>
            <a:off x="752302" y="4498021"/>
            <a:ext cx="468422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/>
              <a:t>Benefits for Employers</a:t>
            </a:r>
          </a:p>
          <a:p>
            <a:r>
              <a:rPr lang="en-GB" sz="1800" dirty="0"/>
              <a:t>✅ Grow your own workforce</a:t>
            </a:r>
          </a:p>
          <a:p>
            <a:r>
              <a:rPr lang="en-GB" sz="1800" dirty="0"/>
              <a:t>✅ Improve retention</a:t>
            </a:r>
          </a:p>
          <a:p>
            <a:r>
              <a:rPr lang="en-GB" sz="1800" dirty="0"/>
              <a:t>✅ Develop future pharmacy professionals</a:t>
            </a:r>
          </a:p>
          <a:p>
            <a:r>
              <a:rPr lang="en-GB" sz="1800" dirty="0"/>
              <a:t>✅ Support workforce sustainability</a:t>
            </a:r>
          </a:p>
          <a:p>
            <a:r>
              <a:rPr lang="en-GB" sz="1800" dirty="0"/>
              <a:t>✅ Increase service capacity</a:t>
            </a:r>
          </a:p>
        </p:txBody>
      </p:sp>
      <p:pic>
        <p:nvPicPr>
          <p:cNvPr id="25" name="Graphic 2">
            <a:extLst>
              <a:ext uri="{FF2B5EF4-FFF2-40B4-BE49-F238E27FC236}">
                <a16:creationId xmlns:a16="http://schemas.microsoft.com/office/drawing/2014/main" id="{DC57424B-FD90-FC05-0E98-AC30B987FB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9"/>
          <a:stretch/>
        </p:blipFill>
        <p:spPr bwMode="auto">
          <a:xfrm>
            <a:off x="5601296" y="2956960"/>
            <a:ext cx="6183381" cy="319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457200" y="914400"/>
            <a:ext cx="1005840" cy="1005840"/>
          </a:xfrm>
          <a:prstGeom prst="roundRect">
            <a:avLst/>
          </a:prstGeom>
          <a:solidFill>
            <a:srgbClr val="E8F1FB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737360" y="8229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087"/>
                </a:solidFill>
              </a:rPr>
              <a:t>Programme at a Glance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737360" y="164592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</a:rPr>
              <a:t>24 months, Level 3 Apprenticeship, GPhC registration route.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737360" y="2286000"/>
            <a:ext cx="4572000" cy="0"/>
          </a:xfrm>
          <a:prstGeom prst="line">
            <a:avLst/>
          </a:prstGeom>
          <a:noFill/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1" name="Graphic 10" descr="Classroom outline">
            <a:extLst>
              <a:ext uri="{FF2B5EF4-FFF2-40B4-BE49-F238E27FC236}">
                <a16:creationId xmlns:a16="http://schemas.microsoft.com/office/drawing/2014/main" id="{5579D01E-190F-C8AB-F85D-6A239754B3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920" y="960120"/>
            <a:ext cx="914400" cy="914400"/>
          </a:xfrm>
          <a:prstGeom prst="rect">
            <a:avLst/>
          </a:prstGeom>
        </p:spPr>
      </p:pic>
      <p:sp>
        <p:nvSpPr>
          <p:cNvPr id="15" name="Shape 0">
            <a:extLst>
              <a:ext uri="{FF2B5EF4-FFF2-40B4-BE49-F238E27FC236}">
                <a16:creationId xmlns:a16="http://schemas.microsoft.com/office/drawing/2014/main" id="{276DE027-2779-AA75-7030-531FEABA9B68}"/>
              </a:ext>
            </a:extLst>
          </p:cNvPr>
          <p:cNvSpPr/>
          <p:nvPr/>
        </p:nvSpPr>
        <p:spPr>
          <a:xfrm>
            <a:off x="3048" y="6446520"/>
            <a:ext cx="12188952" cy="41148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7" name="Picture 16" descr="A picture containing drawing, food, light&#10;&#10;Description automatically generated">
            <a:extLst>
              <a:ext uri="{FF2B5EF4-FFF2-40B4-BE49-F238E27FC236}">
                <a16:creationId xmlns:a16="http://schemas.microsoft.com/office/drawing/2014/main" id="{084F8410-27B5-07A5-E701-34C5295A1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65" y="42689"/>
            <a:ext cx="2387847" cy="1286222"/>
          </a:xfrm>
          <a:prstGeom prst="rect">
            <a:avLst/>
          </a:prstGeom>
        </p:spPr>
      </p:pic>
      <p:sp>
        <p:nvSpPr>
          <p:cNvPr id="19" name="Shape 0">
            <a:extLst>
              <a:ext uri="{FF2B5EF4-FFF2-40B4-BE49-F238E27FC236}">
                <a16:creationId xmlns:a16="http://schemas.microsoft.com/office/drawing/2014/main" id="{6A862241-DED8-79EF-72BF-71CE4D7EA183}"/>
              </a:ext>
            </a:extLst>
          </p:cNvPr>
          <p:cNvSpPr/>
          <p:nvPr/>
        </p:nvSpPr>
        <p:spPr>
          <a:xfrm>
            <a:off x="0" y="-1"/>
            <a:ext cx="9509760" cy="640077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171CAD0-B1FD-15BB-837B-7AFD5915CB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185200"/>
              </p:ext>
            </p:extLst>
          </p:nvPr>
        </p:nvGraphicFramePr>
        <p:xfrm>
          <a:off x="383013" y="2689950"/>
          <a:ext cx="4766958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3527">
                  <a:extLst>
                    <a:ext uri="{9D8B030D-6E8A-4147-A177-3AD203B41FA5}">
                      <a16:colId xmlns:a16="http://schemas.microsoft.com/office/drawing/2014/main" val="1597470331"/>
                    </a:ext>
                  </a:extLst>
                </a:gridCol>
                <a:gridCol w="3313431">
                  <a:extLst>
                    <a:ext uri="{9D8B030D-6E8A-4147-A177-3AD203B41FA5}">
                      <a16:colId xmlns:a16="http://schemas.microsoft.com/office/drawing/2014/main" val="800822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Feature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Detail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162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Duration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24 Months (based on full-time contract)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41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Qualification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Level 3 Apprenticeship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95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Registration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Eligible for GPhC Registration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86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Delivery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Workplace learning + Training Provider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72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Learner Type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Existing Staff or New Recruits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245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Min Age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16+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00675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C9710678-B170-D20F-8FD2-DE72CBB8C6F7}"/>
              </a:ext>
            </a:extLst>
          </p:cNvPr>
          <p:cNvSpPr txBox="1"/>
          <p:nvPr/>
        </p:nvSpPr>
        <p:spPr>
          <a:xfrm>
            <a:off x="6080759" y="2571311"/>
            <a:ext cx="572822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Programme must haves:</a:t>
            </a:r>
          </a:p>
          <a:p>
            <a:r>
              <a:rPr lang="en-GB" dirty="0"/>
              <a:t>✅ Trainee must meet eligibility criteria</a:t>
            </a:r>
          </a:p>
          <a:p>
            <a:r>
              <a:rPr lang="en-GB" dirty="0"/>
              <a:t>✅ Supervision by a registered pharmacist or technician</a:t>
            </a:r>
          </a:p>
          <a:p>
            <a:r>
              <a:rPr lang="en-GB" dirty="0"/>
              <a:t>✅ Rotational placement if not pharmacy onsite</a:t>
            </a:r>
          </a:p>
          <a:p>
            <a:r>
              <a:rPr lang="en-GB" dirty="0"/>
              <a:t>✅ Must be in the role of pharmacy technician</a:t>
            </a:r>
          </a:p>
          <a:p>
            <a:r>
              <a:rPr lang="en-GB" dirty="0"/>
              <a:t>✅ Commitment from learner and employer</a:t>
            </a: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85FF8E80-DA4B-2769-2A23-8D553D0E18B5}"/>
              </a:ext>
            </a:extLst>
          </p:cNvPr>
          <p:cNvSpPr/>
          <p:nvPr/>
        </p:nvSpPr>
        <p:spPr>
          <a:xfrm>
            <a:off x="6080759" y="5351158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Pharmacy Technician (integrated) Apprenticeship Standard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24BCF77F-D224-4F17-2BC4-E3D5CA66913B}"/>
              </a:ext>
            </a:extLst>
          </p:cNvPr>
          <p:cNvSpPr/>
          <p:nvPr/>
        </p:nvSpPr>
        <p:spPr>
          <a:xfrm>
            <a:off x="6080759" y="5857109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Skills 4 Pharmacy Programme Information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FA25F82-23BE-DA9C-B1A4-11CF973079CE}"/>
              </a:ext>
            </a:extLst>
          </p:cNvPr>
          <p:cNvSpPr txBox="1"/>
          <p:nvPr/>
        </p:nvSpPr>
        <p:spPr>
          <a:xfrm>
            <a:off x="6195059" y="4473502"/>
            <a:ext cx="5499626" cy="83099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200" dirty="0"/>
              <a:t>English and Maths should not be a barrier, so if you do not have the required eligibility grades, there are options with most training providers or the Training Hub to complete your Level 2 Functional skills before or alongside the apprenticeship. </a:t>
            </a:r>
            <a:r>
              <a:rPr lang="en-GB" sz="1200" dirty="0">
                <a:hlinkClick r:id="rId7"/>
              </a:rPr>
              <a:t>Functional Skills - Training Hub</a:t>
            </a:r>
            <a:endParaRPr lang="en-GB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457200" y="914400"/>
            <a:ext cx="1005840" cy="1005840"/>
          </a:xfrm>
          <a:prstGeom prst="roundRect">
            <a:avLst/>
          </a:prstGeom>
          <a:solidFill>
            <a:srgbClr val="E8F1FB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737360" y="8229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087"/>
                </a:solidFill>
              </a:rPr>
              <a:t>Costs &amp; Funding Made Simple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737360" y="1518409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</a:rPr>
              <a:t>Training costs and NHSE support opportunities.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729046" y="2169622"/>
            <a:ext cx="4572000" cy="0"/>
          </a:xfrm>
          <a:prstGeom prst="line">
            <a:avLst/>
          </a:prstGeom>
          <a:noFill/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0" name="Graphic 9" descr="Pound with solid fill">
            <a:extLst>
              <a:ext uri="{FF2B5EF4-FFF2-40B4-BE49-F238E27FC236}">
                <a16:creationId xmlns:a16="http://schemas.microsoft.com/office/drawing/2014/main" id="{1B80F940-D09D-D39B-1023-9FD05E526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914400"/>
            <a:ext cx="914400" cy="914400"/>
          </a:xfrm>
          <a:prstGeom prst="rect">
            <a:avLst/>
          </a:prstGeom>
        </p:spPr>
      </p:pic>
      <p:sp>
        <p:nvSpPr>
          <p:cNvPr id="14" name="Shape 0">
            <a:extLst>
              <a:ext uri="{FF2B5EF4-FFF2-40B4-BE49-F238E27FC236}">
                <a16:creationId xmlns:a16="http://schemas.microsoft.com/office/drawing/2014/main" id="{14854C6A-4536-06E3-CA96-24E9EA83166E}"/>
              </a:ext>
            </a:extLst>
          </p:cNvPr>
          <p:cNvSpPr/>
          <p:nvPr/>
        </p:nvSpPr>
        <p:spPr>
          <a:xfrm>
            <a:off x="3048" y="6446520"/>
            <a:ext cx="12188952" cy="41148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6" name="Picture 15" descr="A picture containing drawing, food, light&#10;&#10;Description automatically generated">
            <a:extLst>
              <a:ext uri="{FF2B5EF4-FFF2-40B4-BE49-F238E27FC236}">
                <a16:creationId xmlns:a16="http://schemas.microsoft.com/office/drawing/2014/main" id="{95B868AB-81DF-F603-6524-A101E8CDAB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65" y="42689"/>
            <a:ext cx="2387847" cy="1286222"/>
          </a:xfrm>
          <a:prstGeom prst="rect">
            <a:avLst/>
          </a:prstGeom>
        </p:spPr>
      </p:pic>
      <p:sp>
        <p:nvSpPr>
          <p:cNvPr id="18" name="Shape 0">
            <a:extLst>
              <a:ext uri="{FF2B5EF4-FFF2-40B4-BE49-F238E27FC236}">
                <a16:creationId xmlns:a16="http://schemas.microsoft.com/office/drawing/2014/main" id="{E4F86726-5469-B91F-1095-5C957DD10FBB}"/>
              </a:ext>
            </a:extLst>
          </p:cNvPr>
          <p:cNvSpPr/>
          <p:nvPr/>
        </p:nvSpPr>
        <p:spPr>
          <a:xfrm>
            <a:off x="0" y="-1"/>
            <a:ext cx="9509760" cy="640077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94AEB0-B4CA-0505-B072-1DC22EE802A1}"/>
              </a:ext>
            </a:extLst>
          </p:cNvPr>
          <p:cNvSpPr txBox="1"/>
          <p:nvPr/>
        </p:nvSpPr>
        <p:spPr>
          <a:xfrm>
            <a:off x="548640" y="2265149"/>
            <a:ext cx="11205556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u="sng" dirty="0"/>
              <a:t>Training costs </a:t>
            </a:r>
            <a:r>
              <a:rPr lang="en-GB" sz="1600" dirty="0"/>
              <a:t>– approx. £8,000</a:t>
            </a:r>
          </a:p>
          <a:p>
            <a:r>
              <a:rPr lang="en-GB" sz="1600" dirty="0"/>
              <a:t>Funding for the apprenticeship route training is available from: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the apprenticeship levy (gifted for non-levy paying organisations) to cover 100% of the apprenticeship fees 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through government co-investment where you will need to pay a contribution of currently 5% of training costs </a:t>
            </a:r>
          </a:p>
          <a:p>
            <a:endParaRPr lang="en-GB" sz="1600" dirty="0"/>
          </a:p>
          <a:p>
            <a:r>
              <a:rPr lang="en-GB" sz="1600" b="1" dirty="0"/>
              <a:t>CPTH can support you in securing a levy transfer from system partners, however this cannot be guaranteed</a:t>
            </a:r>
          </a:p>
          <a:p>
            <a:endParaRPr lang="en-GB" sz="1600" b="1" dirty="0"/>
          </a:p>
          <a:p>
            <a:r>
              <a:rPr lang="en-US" sz="1600" b="1" dirty="0"/>
              <a:t>*Non-apprenticeship route: employer responsible for all training costs*</a:t>
            </a:r>
          </a:p>
          <a:p>
            <a:endParaRPr lang="en-GB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727E37-134D-916F-76D9-1A0C4E82EC95}"/>
              </a:ext>
            </a:extLst>
          </p:cNvPr>
          <p:cNvSpPr txBox="1"/>
          <p:nvPr/>
        </p:nvSpPr>
        <p:spPr>
          <a:xfrm>
            <a:off x="548640" y="4574441"/>
            <a:ext cx="115048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u="sng" dirty="0"/>
              <a:t>Salary costs</a:t>
            </a:r>
            <a:r>
              <a:rPr lang="en-GB" sz="16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The trainee wage must be covered by the employer. If you are upskilling, you may pay the existing salary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Occasional additional funding offers may be available to support from national and regional schemes.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Newly recruited staff onto apprenticeships can be paid recommended rate as per </a:t>
            </a:r>
            <a:r>
              <a:rPr lang="en-GB" sz="1600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Agenda for Change Annex 21 of Band 4</a:t>
            </a:r>
            <a:r>
              <a:rPr lang="en-GB" sz="1600" dirty="0">
                <a:solidFill>
                  <a:schemeClr val="accent1"/>
                </a:solidFill>
              </a:rPr>
              <a:t> </a:t>
            </a:r>
            <a:r>
              <a:rPr lang="en-GB" sz="1600" dirty="0"/>
              <a:t>(adjusted trainee rate). This ensures standardisation across all employers.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457200" y="914400"/>
            <a:ext cx="1005840" cy="1005840"/>
          </a:xfrm>
          <a:prstGeom prst="roundRect">
            <a:avLst/>
          </a:prstGeom>
          <a:solidFill>
            <a:srgbClr val="E8F1FB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143740" y="3838839"/>
            <a:ext cx="457200" cy="7064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🎓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737360" y="8229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087"/>
                </a:solidFill>
              </a:rPr>
              <a:t>Educational Support Requirements &amp; Placements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737360" y="117001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</a:rPr>
              <a:t>Educational Supervisor and Practice Supervisor roles.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737360" y="1805940"/>
            <a:ext cx="4572000" cy="0"/>
          </a:xfrm>
          <a:prstGeom prst="line">
            <a:avLst/>
          </a:prstGeom>
          <a:noFill/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pic>
        <p:nvPicPr>
          <p:cNvPr id="12" name="Graphic 11" descr="Management outline">
            <a:extLst>
              <a:ext uri="{FF2B5EF4-FFF2-40B4-BE49-F238E27FC236}">
                <a16:creationId xmlns:a16="http://schemas.microsoft.com/office/drawing/2014/main" id="{D8A493EF-0670-F9E8-0C16-8674AE2124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920" y="891540"/>
            <a:ext cx="914400" cy="914400"/>
          </a:xfrm>
          <a:prstGeom prst="rect">
            <a:avLst/>
          </a:prstGeom>
        </p:spPr>
      </p:pic>
      <p:sp>
        <p:nvSpPr>
          <p:cNvPr id="16" name="Shape 0">
            <a:extLst>
              <a:ext uri="{FF2B5EF4-FFF2-40B4-BE49-F238E27FC236}">
                <a16:creationId xmlns:a16="http://schemas.microsoft.com/office/drawing/2014/main" id="{9ED4E7E7-3435-30C5-78C1-95E01B73B1E1}"/>
              </a:ext>
            </a:extLst>
          </p:cNvPr>
          <p:cNvSpPr/>
          <p:nvPr/>
        </p:nvSpPr>
        <p:spPr>
          <a:xfrm>
            <a:off x="3048" y="6446520"/>
            <a:ext cx="12188952" cy="41148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8" name="Picture 17" descr="A picture containing drawing, food, light&#10;&#10;Description automatically generated">
            <a:extLst>
              <a:ext uri="{FF2B5EF4-FFF2-40B4-BE49-F238E27FC236}">
                <a16:creationId xmlns:a16="http://schemas.microsoft.com/office/drawing/2014/main" id="{D8F92BDC-1F21-6733-60A5-74C252176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65" y="42689"/>
            <a:ext cx="2387847" cy="1286222"/>
          </a:xfrm>
          <a:prstGeom prst="rect">
            <a:avLst/>
          </a:prstGeom>
        </p:spPr>
      </p:pic>
      <p:sp>
        <p:nvSpPr>
          <p:cNvPr id="20" name="Shape 0">
            <a:extLst>
              <a:ext uri="{FF2B5EF4-FFF2-40B4-BE49-F238E27FC236}">
                <a16:creationId xmlns:a16="http://schemas.microsoft.com/office/drawing/2014/main" id="{76111558-42E7-C069-E7E9-4CFE5A419312}"/>
              </a:ext>
            </a:extLst>
          </p:cNvPr>
          <p:cNvSpPr/>
          <p:nvPr/>
        </p:nvSpPr>
        <p:spPr>
          <a:xfrm>
            <a:off x="0" y="-1"/>
            <a:ext cx="9509760" cy="640077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041B55A-76D4-17E4-31D1-55762B075582}"/>
              </a:ext>
            </a:extLst>
          </p:cNvPr>
          <p:cNvSpPr txBox="1">
            <a:spLocks/>
          </p:cNvSpPr>
          <p:nvPr/>
        </p:nvSpPr>
        <p:spPr>
          <a:xfrm>
            <a:off x="422487" y="2002904"/>
            <a:ext cx="11678995" cy="218047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GB" sz="1600" dirty="0"/>
              <a:t>All placements must have a named registered professional to act as a practice/clinical supervisor.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600" dirty="0"/>
              <a:t>Rotational placements need to be arranged to ensure all competencies can be met and must take place for a minimum of 12 weeks per year and can be in blocks or days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600" dirty="0"/>
              <a:t>Work-based experience must be under the supervision, direction or guidance of a pharmacist/pharmacy technician to whom they are directly accountable circa 14 hours per week (including placement).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600" dirty="0"/>
              <a:t>Practice/clinical supervisors will support PTPTs to identify opportunities for learning in the workplace and provide supervision of PTPTs on a day-to-day basis, identifying PTPTs requiring additional support</a:t>
            </a:r>
          </a:p>
          <a:p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91305E-451F-F6DE-9795-390032C91813}"/>
              </a:ext>
            </a:extLst>
          </p:cNvPr>
          <p:cNvSpPr txBox="1"/>
          <p:nvPr/>
        </p:nvSpPr>
        <p:spPr>
          <a:xfrm>
            <a:off x="585700" y="4025194"/>
            <a:ext cx="1102059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400" dirty="0"/>
              <a:t>The Educational supervisor is a named person, responsible for the overall  supervision and management of a specified trainee’s educational progress during a period of training placement or series of placements. This will include formal assessment and sign off.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The Educational supervisor is responsible for: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400" dirty="0"/>
              <a:t> Liaises with education provider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400" dirty="0"/>
              <a:t> Ensuring inductions are undertaken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400" dirty="0"/>
              <a:t>Objective settings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400" dirty="0"/>
              <a:t>Organising workplace shadowing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400" dirty="0"/>
              <a:t>On the job training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271B98-8B59-CEBF-1A97-DDB6B6D3D150}"/>
              </a:ext>
            </a:extLst>
          </p:cNvPr>
          <p:cNvSpPr txBox="1"/>
          <p:nvPr/>
        </p:nvSpPr>
        <p:spPr>
          <a:xfrm>
            <a:off x="4145367" y="4896889"/>
            <a:ext cx="484680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1400" dirty="0"/>
              <a:t>Formative Assessments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400" dirty="0"/>
              <a:t>Progress reviews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400" dirty="0"/>
              <a:t>Ensures each placement site has a Practice Supervisor in place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400" dirty="0"/>
              <a:t>Ensures the Practice Supervisor understands their role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400" dirty="0"/>
              <a:t>Facilitates completion of training programme</a:t>
            </a:r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C74877EC-7D0C-AA18-9F15-D30B75B393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209676"/>
              </p:ext>
            </p:extLst>
          </p:nvPr>
        </p:nvGraphicFramePr>
        <p:xfrm>
          <a:off x="9574754" y="4829596"/>
          <a:ext cx="2244905" cy="1586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5346330" imgH="3778206" progId="Acrobat.Document.DC">
                  <p:embed/>
                </p:oleObj>
              </mc:Choice>
              <mc:Fallback>
                <p:oleObj name="Acrobat Document" r:id="rId5" imgW="5346330" imgH="3778206" progId="Acrobat.Document.DC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C74877EC-7D0C-AA18-9F15-D30B75B393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74754" y="4829596"/>
                        <a:ext cx="2244905" cy="15863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4">
            <a:extLst>
              <a:ext uri="{FF2B5EF4-FFF2-40B4-BE49-F238E27FC236}">
                <a16:creationId xmlns:a16="http://schemas.microsoft.com/office/drawing/2014/main" id="{5014FE92-A275-67BE-F87C-57D9BA376B44}"/>
              </a:ext>
            </a:extLst>
          </p:cNvPr>
          <p:cNvSpPr/>
          <p:nvPr/>
        </p:nvSpPr>
        <p:spPr>
          <a:xfrm>
            <a:off x="9574754" y="4192046"/>
            <a:ext cx="269776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</a:rPr>
              <a:t>Double Click to view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457200" y="914400"/>
            <a:ext cx="1005840" cy="1005840"/>
          </a:xfrm>
          <a:prstGeom prst="roundRect">
            <a:avLst/>
          </a:prstGeom>
          <a:solidFill>
            <a:srgbClr val="E8F1FB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737360" y="8229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087"/>
                </a:solidFill>
              </a:rPr>
              <a:t>How C&amp;P Training Hub Supports You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737360" y="164592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</a:rPr>
              <a:t>Funding, providers, workforce planning and onboarding.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737360" y="2286000"/>
            <a:ext cx="4572000" cy="0"/>
          </a:xfrm>
          <a:prstGeom prst="line">
            <a:avLst/>
          </a:prstGeom>
          <a:noFill/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0" name="Graphic 9" descr="Handshake outline">
            <a:extLst>
              <a:ext uri="{FF2B5EF4-FFF2-40B4-BE49-F238E27FC236}">
                <a16:creationId xmlns:a16="http://schemas.microsoft.com/office/drawing/2014/main" id="{26DB0E04-6370-9787-C7A6-F3C4913DC8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920" y="991708"/>
            <a:ext cx="914400" cy="914400"/>
          </a:xfrm>
          <a:prstGeom prst="rect">
            <a:avLst/>
          </a:prstGeom>
        </p:spPr>
      </p:pic>
      <p:sp>
        <p:nvSpPr>
          <p:cNvPr id="14" name="Shape 0">
            <a:extLst>
              <a:ext uri="{FF2B5EF4-FFF2-40B4-BE49-F238E27FC236}">
                <a16:creationId xmlns:a16="http://schemas.microsoft.com/office/drawing/2014/main" id="{813DD7D2-2795-A822-4A31-BE3E10E87B0F}"/>
              </a:ext>
            </a:extLst>
          </p:cNvPr>
          <p:cNvSpPr/>
          <p:nvPr/>
        </p:nvSpPr>
        <p:spPr>
          <a:xfrm>
            <a:off x="3048" y="6446520"/>
            <a:ext cx="12188952" cy="41148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6" name="Picture 15" descr="A picture containing drawing, food, light&#10;&#10;Description automatically generated">
            <a:extLst>
              <a:ext uri="{FF2B5EF4-FFF2-40B4-BE49-F238E27FC236}">
                <a16:creationId xmlns:a16="http://schemas.microsoft.com/office/drawing/2014/main" id="{4EE1E94B-6812-75B8-5A2B-C83723BF2E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65" y="42689"/>
            <a:ext cx="2387847" cy="1286222"/>
          </a:xfrm>
          <a:prstGeom prst="rect">
            <a:avLst/>
          </a:prstGeom>
        </p:spPr>
      </p:pic>
      <p:sp>
        <p:nvSpPr>
          <p:cNvPr id="18" name="Shape 0">
            <a:extLst>
              <a:ext uri="{FF2B5EF4-FFF2-40B4-BE49-F238E27FC236}">
                <a16:creationId xmlns:a16="http://schemas.microsoft.com/office/drawing/2014/main" id="{64547ABA-1AC0-0384-5D53-CD54B8D77CBE}"/>
              </a:ext>
            </a:extLst>
          </p:cNvPr>
          <p:cNvSpPr/>
          <p:nvPr/>
        </p:nvSpPr>
        <p:spPr>
          <a:xfrm>
            <a:off x="0" y="-1"/>
            <a:ext cx="9509760" cy="640077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26" name="TextBox 19">
            <a:extLst>
              <a:ext uri="{FF2B5EF4-FFF2-40B4-BE49-F238E27FC236}">
                <a16:creationId xmlns:a16="http://schemas.microsoft.com/office/drawing/2014/main" id="{3862A622-1656-CE9A-9BB3-18C54EEE1600}"/>
              </a:ext>
            </a:extLst>
          </p:cNvPr>
          <p:cNvGraphicFramePr/>
          <p:nvPr/>
        </p:nvGraphicFramePr>
        <p:xfrm>
          <a:off x="758536" y="2530522"/>
          <a:ext cx="10347268" cy="2757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8C7A541F-12BE-3FAC-67F7-1367120260A4}"/>
              </a:ext>
            </a:extLst>
          </p:cNvPr>
          <p:cNvSpPr txBox="1"/>
          <p:nvPr/>
        </p:nvSpPr>
        <p:spPr>
          <a:xfrm>
            <a:off x="3404062" y="5850463"/>
            <a:ext cx="6105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10"/>
              </a:rPr>
              <a:t>Cambridgeshire &amp; Peterborough Training Hub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A6775755B70A40AD04FBCF93BAFDC3" ma:contentTypeVersion="19" ma:contentTypeDescription="Create a new document." ma:contentTypeScope="" ma:versionID="268f3e2c5962f3acfd24e09fba7046ee">
  <xsd:schema xmlns:xsd="http://www.w3.org/2001/XMLSchema" xmlns:xs="http://www.w3.org/2001/XMLSchema" xmlns:p="http://schemas.microsoft.com/office/2006/metadata/properties" xmlns:ns2="429b8a32-81f2-4547-81a5-4c449cb8f34e" xmlns:ns3="fa2d630c-0fd2-4162-ab45-db8c57f77127" targetNamespace="http://schemas.microsoft.com/office/2006/metadata/properties" ma:root="true" ma:fieldsID="46feb60399167198505781da50ec5899" ns2:_="" ns3:_="">
    <xsd:import namespace="429b8a32-81f2-4547-81a5-4c449cb8f34e"/>
    <xsd:import namespace="fa2d630c-0fd2-4162-ab45-db8c57f771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9b8a32-81f2-4547-81a5-4c449cb8f3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f56eb34-f522-4dd7-978e-004015112c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2d630c-0fd2-4162-ab45-db8c57f7712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a92038e-5080-4919-bbad-afad76df4383}" ma:internalName="TaxCatchAll" ma:showField="CatchAllData" ma:web="fa2d630c-0fd2-4162-ab45-db8c57f771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9b8a32-81f2-4547-81a5-4c449cb8f34e">
      <Terms xmlns="http://schemas.microsoft.com/office/infopath/2007/PartnerControls"/>
    </lcf76f155ced4ddcb4097134ff3c332f>
    <TaxCatchAll xmlns="fa2d630c-0fd2-4162-ab45-db8c57f7712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F677539-4106-4210-AA86-3ED7C4353A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9b8a32-81f2-4547-81a5-4c449cb8f34e"/>
    <ds:schemaRef ds:uri="fa2d630c-0fd2-4162-ab45-db8c57f771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8B2DBC6-8432-4B64-8E7E-934FE4C34084}">
  <ds:schemaRefs>
    <ds:schemaRef ds:uri="http://schemas.microsoft.com/office/2006/metadata/properties"/>
    <ds:schemaRef ds:uri="http://schemas.microsoft.com/office/infopath/2007/PartnerControls"/>
    <ds:schemaRef ds:uri="429b8a32-81f2-4547-81a5-4c449cb8f34e"/>
    <ds:schemaRef ds:uri="fa2d630c-0fd2-4162-ab45-db8c57f77127"/>
  </ds:schemaRefs>
</ds:datastoreItem>
</file>

<file path=customXml/itemProps3.xml><?xml version="1.0" encoding="utf-8"?>
<ds:datastoreItem xmlns:ds="http://schemas.openxmlformats.org/officeDocument/2006/customXml" ds:itemID="{9F28B12F-053D-4196-BDCD-7085B80BA4B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781</Words>
  <Application>Microsoft Office PowerPoint</Application>
  <PresentationFormat>Widescreen</PresentationFormat>
  <Paragraphs>99</Paragraphs>
  <Slides>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Wingdings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Nicola Arbon</dc:creator>
  <cp:lastModifiedBy>Nicola Arbon</cp:lastModifiedBy>
  <cp:revision>4</cp:revision>
  <dcterms:created xsi:type="dcterms:W3CDTF">2026-09-18T13:41:16Z</dcterms:created>
  <dcterms:modified xsi:type="dcterms:W3CDTF">2026-09-21T09:55:17Z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0x010100A5A6775755B70A40AD04FBCF93BAFDC3</vt:lpwstr>
  </property>
  <property fmtid="{D5CDD505-2E9C-101B-9397-08002B2CF9AE}" pid="3" name="MediaServiceImageTags">
    <vt:lpwstr/>
  </property>
</Properties>
</file>